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sldIdLst>
    <p:sldId id="287" r:id="rId2"/>
    <p:sldId id="293" r:id="rId3"/>
    <p:sldId id="292" r:id="rId4"/>
    <p:sldId id="310" r:id="rId5"/>
    <p:sldId id="312" r:id="rId6"/>
    <p:sldId id="311" r:id="rId7"/>
    <p:sldId id="314" r:id="rId8"/>
    <p:sldId id="317" r:id="rId9"/>
    <p:sldId id="313" r:id="rId10"/>
    <p:sldId id="300" r:id="rId11"/>
    <p:sldId id="307" r:id="rId12"/>
    <p:sldId id="306" r:id="rId13"/>
    <p:sldId id="316" r:id="rId14"/>
    <p:sldId id="320" r:id="rId15"/>
    <p:sldId id="321" r:id="rId16"/>
    <p:sldId id="330" r:id="rId17"/>
    <p:sldId id="332" r:id="rId18"/>
    <p:sldId id="324" r:id="rId19"/>
    <p:sldId id="333" r:id="rId20"/>
    <p:sldId id="334" r:id="rId21"/>
    <p:sldId id="336" r:id="rId22"/>
    <p:sldId id="309" r:id="rId23"/>
    <p:sldId id="298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23">
          <p15:clr>
            <a:srgbClr val="A4A3A4"/>
          </p15:clr>
        </p15:guide>
        <p15:guide id="4" orient="horz" pos="42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61E37"/>
    <a:srgbClr val="6C6CC5"/>
    <a:srgbClr val="4545C5"/>
    <a:srgbClr val="1B3656"/>
    <a:srgbClr val="0B233D"/>
    <a:srgbClr val="648DBA"/>
    <a:srgbClr val="BABABA"/>
    <a:srgbClr val="144B59"/>
    <a:srgbClr val="0E3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57" autoAdjust="0"/>
    <p:restoredTop sz="95061" autoAdjust="0"/>
  </p:normalViewPr>
  <p:slideViewPr>
    <p:cSldViewPr snapToGrid="0" snapToObjects="1">
      <p:cViewPr varScale="1">
        <p:scale>
          <a:sx n="86" d="100"/>
          <a:sy n="86" d="100"/>
        </p:scale>
        <p:origin x="114" y="426"/>
      </p:cViewPr>
      <p:guideLst>
        <p:guide orient="horz" pos="663"/>
        <p:guide pos="257"/>
        <p:guide pos="7423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2023/8/15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8/15/2023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oleObject" Target="../embeddings/oleObject35.bin"/><Relationship Id="rId18" Type="http://schemas.openxmlformats.org/officeDocument/2006/relationships/image" Target="../media/image51.wmf"/><Relationship Id="rId3" Type="http://schemas.openxmlformats.org/officeDocument/2006/relationships/image" Target="../media/image43.wmf"/><Relationship Id="rId7" Type="http://schemas.openxmlformats.org/officeDocument/2006/relationships/image" Target="../media/image45.wmf"/><Relationship Id="rId12" Type="http://schemas.openxmlformats.org/officeDocument/2006/relationships/image" Target="../media/image48.wmf"/><Relationship Id="rId17" Type="http://schemas.openxmlformats.org/officeDocument/2006/relationships/oleObject" Target="../embeddings/oleObject37.bin"/><Relationship Id="rId2" Type="http://schemas.openxmlformats.org/officeDocument/2006/relationships/oleObject" Target="../embeddings/oleObject30.bin"/><Relationship Id="rId16" Type="http://schemas.openxmlformats.org/officeDocument/2006/relationships/image" Target="../media/image50.wmf"/><Relationship Id="rId20" Type="http://schemas.openxmlformats.org/officeDocument/2006/relationships/image" Target="../media/image24.sv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2.bin"/><Relationship Id="rId11" Type="http://schemas.openxmlformats.org/officeDocument/2006/relationships/oleObject" Target="../embeddings/oleObject34.bin"/><Relationship Id="rId5" Type="http://schemas.openxmlformats.org/officeDocument/2006/relationships/image" Target="../media/image44.wmf"/><Relationship Id="rId15" Type="http://schemas.openxmlformats.org/officeDocument/2006/relationships/oleObject" Target="../embeddings/oleObject36.bin"/><Relationship Id="rId10" Type="http://schemas.openxmlformats.org/officeDocument/2006/relationships/image" Target="../media/image47.wmf"/><Relationship Id="rId19" Type="http://schemas.openxmlformats.org/officeDocument/2006/relationships/image" Target="../media/image23.png"/><Relationship Id="rId4" Type="http://schemas.openxmlformats.org/officeDocument/2006/relationships/oleObject" Target="../embeddings/oleObject31.bin"/><Relationship Id="rId9" Type="http://schemas.openxmlformats.org/officeDocument/2006/relationships/oleObject" Target="../embeddings/oleObject33.bin"/><Relationship Id="rId14" Type="http://schemas.openxmlformats.org/officeDocument/2006/relationships/image" Target="../media/image49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13" Type="http://schemas.openxmlformats.org/officeDocument/2006/relationships/image" Target="../media/image50.wmf"/><Relationship Id="rId18" Type="http://schemas.openxmlformats.org/officeDocument/2006/relationships/image" Target="../media/image24.svg"/><Relationship Id="rId3" Type="http://schemas.openxmlformats.org/officeDocument/2006/relationships/image" Target="../media/image52.wmf"/><Relationship Id="rId7" Type="http://schemas.openxmlformats.org/officeDocument/2006/relationships/image" Target="../media/image54.wmf"/><Relationship Id="rId12" Type="http://schemas.openxmlformats.org/officeDocument/2006/relationships/oleObject" Target="../embeddings/oleObject36.bin"/><Relationship Id="rId17" Type="http://schemas.openxmlformats.org/officeDocument/2006/relationships/image" Target="../media/image23.png"/><Relationship Id="rId2" Type="http://schemas.openxmlformats.org/officeDocument/2006/relationships/oleObject" Target="../embeddings/oleObject38.bin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0.bin"/><Relationship Id="rId11" Type="http://schemas.openxmlformats.org/officeDocument/2006/relationships/image" Target="../media/image56.wmf"/><Relationship Id="rId5" Type="http://schemas.openxmlformats.org/officeDocument/2006/relationships/image" Target="../media/image53.wmf"/><Relationship Id="rId15" Type="http://schemas.openxmlformats.org/officeDocument/2006/relationships/image" Target="../media/image57.wmf"/><Relationship Id="rId10" Type="http://schemas.openxmlformats.org/officeDocument/2006/relationships/oleObject" Target="../embeddings/oleObject42.bin"/><Relationship Id="rId4" Type="http://schemas.openxmlformats.org/officeDocument/2006/relationships/oleObject" Target="../embeddings/oleObject39.bin"/><Relationship Id="rId9" Type="http://schemas.openxmlformats.org/officeDocument/2006/relationships/image" Target="../media/image55.wmf"/><Relationship Id="rId14" Type="http://schemas.openxmlformats.org/officeDocument/2006/relationships/oleObject" Target="../embeddings/oleObject43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13" Type="http://schemas.openxmlformats.org/officeDocument/2006/relationships/image" Target="../media/image64.wmf"/><Relationship Id="rId3" Type="http://schemas.openxmlformats.org/officeDocument/2006/relationships/image" Target="../media/image59.wmf"/><Relationship Id="rId7" Type="http://schemas.openxmlformats.org/officeDocument/2006/relationships/image" Target="../media/image61.wmf"/><Relationship Id="rId12" Type="http://schemas.openxmlformats.org/officeDocument/2006/relationships/oleObject" Target="../embeddings/oleObject49.bin"/><Relationship Id="rId17" Type="http://schemas.openxmlformats.org/officeDocument/2006/relationships/image" Target="../media/image24.svg"/><Relationship Id="rId2" Type="http://schemas.openxmlformats.org/officeDocument/2006/relationships/oleObject" Target="../embeddings/oleObject44.bin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6.bin"/><Relationship Id="rId11" Type="http://schemas.openxmlformats.org/officeDocument/2006/relationships/image" Target="../media/image63.wmf"/><Relationship Id="rId5" Type="http://schemas.openxmlformats.org/officeDocument/2006/relationships/image" Target="../media/image60.wmf"/><Relationship Id="rId15" Type="http://schemas.openxmlformats.org/officeDocument/2006/relationships/image" Target="../media/image65.wmf"/><Relationship Id="rId10" Type="http://schemas.openxmlformats.org/officeDocument/2006/relationships/oleObject" Target="../embeddings/oleObject48.bin"/><Relationship Id="rId4" Type="http://schemas.openxmlformats.org/officeDocument/2006/relationships/oleObject" Target="../embeddings/oleObject45.bin"/><Relationship Id="rId9" Type="http://schemas.openxmlformats.org/officeDocument/2006/relationships/image" Target="../media/image62.wmf"/><Relationship Id="rId14" Type="http://schemas.openxmlformats.org/officeDocument/2006/relationships/oleObject" Target="../embeddings/oleObject50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13" Type="http://schemas.openxmlformats.org/officeDocument/2006/relationships/image" Target="../media/image71.wmf"/><Relationship Id="rId3" Type="http://schemas.openxmlformats.org/officeDocument/2006/relationships/image" Target="../media/image66.wmf"/><Relationship Id="rId7" Type="http://schemas.openxmlformats.org/officeDocument/2006/relationships/image" Target="../media/image68.wmf"/><Relationship Id="rId12" Type="http://schemas.openxmlformats.org/officeDocument/2006/relationships/oleObject" Target="../embeddings/oleObject56.bin"/><Relationship Id="rId2" Type="http://schemas.openxmlformats.org/officeDocument/2006/relationships/oleObject" Target="../embeddings/oleObject5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3.bin"/><Relationship Id="rId11" Type="http://schemas.openxmlformats.org/officeDocument/2006/relationships/image" Target="../media/image70.wmf"/><Relationship Id="rId5" Type="http://schemas.openxmlformats.org/officeDocument/2006/relationships/image" Target="../media/image67.wmf"/><Relationship Id="rId15" Type="http://schemas.openxmlformats.org/officeDocument/2006/relationships/image" Target="../media/image24.svg"/><Relationship Id="rId10" Type="http://schemas.openxmlformats.org/officeDocument/2006/relationships/oleObject" Target="../embeddings/oleObject55.bin"/><Relationship Id="rId4" Type="http://schemas.openxmlformats.org/officeDocument/2006/relationships/oleObject" Target="../embeddings/oleObject52.bin"/><Relationship Id="rId9" Type="http://schemas.openxmlformats.org/officeDocument/2006/relationships/image" Target="../media/image69.wmf"/><Relationship Id="rId1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71.wmf"/><Relationship Id="rId7" Type="http://schemas.openxmlformats.org/officeDocument/2006/relationships/image" Target="../media/image73.wmf"/><Relationship Id="rId2" Type="http://schemas.openxmlformats.org/officeDocument/2006/relationships/oleObject" Target="../embeddings/oleObject5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8.bin"/><Relationship Id="rId5" Type="http://schemas.openxmlformats.org/officeDocument/2006/relationships/image" Target="../media/image72.wmf"/><Relationship Id="rId4" Type="http://schemas.openxmlformats.org/officeDocument/2006/relationships/oleObject" Target="../embeddings/oleObject57.bin"/><Relationship Id="rId9" Type="http://schemas.openxmlformats.org/officeDocument/2006/relationships/image" Target="../media/image2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.bin"/><Relationship Id="rId13" Type="http://schemas.openxmlformats.org/officeDocument/2006/relationships/image" Target="../media/image79.wmf"/><Relationship Id="rId3" Type="http://schemas.openxmlformats.org/officeDocument/2006/relationships/image" Target="../media/image74.wmf"/><Relationship Id="rId7" Type="http://schemas.openxmlformats.org/officeDocument/2006/relationships/image" Target="../media/image76.wmf"/><Relationship Id="rId12" Type="http://schemas.openxmlformats.org/officeDocument/2006/relationships/oleObject" Target="../embeddings/oleObject64.bin"/><Relationship Id="rId2" Type="http://schemas.openxmlformats.org/officeDocument/2006/relationships/oleObject" Target="../embeddings/oleObject59.bin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1.bin"/><Relationship Id="rId11" Type="http://schemas.openxmlformats.org/officeDocument/2006/relationships/image" Target="../media/image78.wmf"/><Relationship Id="rId5" Type="http://schemas.openxmlformats.org/officeDocument/2006/relationships/image" Target="../media/image75.wmf"/><Relationship Id="rId15" Type="http://schemas.openxmlformats.org/officeDocument/2006/relationships/image" Target="../media/image23.png"/><Relationship Id="rId10" Type="http://schemas.openxmlformats.org/officeDocument/2006/relationships/oleObject" Target="../embeddings/oleObject63.bin"/><Relationship Id="rId4" Type="http://schemas.openxmlformats.org/officeDocument/2006/relationships/oleObject" Target="../embeddings/oleObject60.bin"/><Relationship Id="rId9" Type="http://schemas.openxmlformats.org/officeDocument/2006/relationships/image" Target="../media/image77.wmf"/><Relationship Id="rId14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3" Type="http://schemas.openxmlformats.org/officeDocument/2006/relationships/image" Target="../media/image82.gif"/><Relationship Id="rId7" Type="http://schemas.openxmlformats.org/officeDocument/2006/relationships/oleObject" Target="../embeddings/oleObject66.bin"/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wmf"/><Relationship Id="rId5" Type="http://schemas.openxmlformats.org/officeDocument/2006/relationships/oleObject" Target="../embeddings/oleObject65.bin"/><Relationship Id="rId10" Type="http://schemas.openxmlformats.org/officeDocument/2006/relationships/image" Target="../media/image24.svg"/><Relationship Id="rId4" Type="http://schemas.openxmlformats.org/officeDocument/2006/relationships/image" Target="../media/image80.pn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0.bin"/><Relationship Id="rId13" Type="http://schemas.openxmlformats.org/officeDocument/2006/relationships/image" Target="../media/image90.wmf"/><Relationship Id="rId18" Type="http://schemas.openxmlformats.org/officeDocument/2006/relationships/oleObject" Target="../embeddings/oleObject75.bin"/><Relationship Id="rId26" Type="http://schemas.openxmlformats.org/officeDocument/2006/relationships/oleObject" Target="../embeddings/oleObject79.bin"/><Relationship Id="rId3" Type="http://schemas.openxmlformats.org/officeDocument/2006/relationships/image" Target="../media/image85.wmf"/><Relationship Id="rId21" Type="http://schemas.openxmlformats.org/officeDocument/2006/relationships/image" Target="../media/image94.wmf"/><Relationship Id="rId7" Type="http://schemas.openxmlformats.org/officeDocument/2006/relationships/image" Target="../media/image87.wmf"/><Relationship Id="rId12" Type="http://schemas.openxmlformats.org/officeDocument/2006/relationships/oleObject" Target="../embeddings/oleObject72.bin"/><Relationship Id="rId17" Type="http://schemas.openxmlformats.org/officeDocument/2006/relationships/image" Target="../media/image92.wmf"/><Relationship Id="rId25" Type="http://schemas.openxmlformats.org/officeDocument/2006/relationships/image" Target="../media/image96.wmf"/><Relationship Id="rId2" Type="http://schemas.openxmlformats.org/officeDocument/2006/relationships/oleObject" Target="../embeddings/oleObject67.bin"/><Relationship Id="rId16" Type="http://schemas.openxmlformats.org/officeDocument/2006/relationships/oleObject" Target="../embeddings/oleObject74.bin"/><Relationship Id="rId20" Type="http://schemas.openxmlformats.org/officeDocument/2006/relationships/oleObject" Target="../embeddings/oleObject76.bin"/><Relationship Id="rId29" Type="http://schemas.openxmlformats.org/officeDocument/2006/relationships/image" Target="../media/image29.sv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9.bin"/><Relationship Id="rId11" Type="http://schemas.openxmlformats.org/officeDocument/2006/relationships/image" Target="../media/image89.wmf"/><Relationship Id="rId24" Type="http://schemas.openxmlformats.org/officeDocument/2006/relationships/oleObject" Target="../embeddings/oleObject78.bin"/><Relationship Id="rId5" Type="http://schemas.openxmlformats.org/officeDocument/2006/relationships/image" Target="../media/image86.wmf"/><Relationship Id="rId15" Type="http://schemas.openxmlformats.org/officeDocument/2006/relationships/image" Target="../media/image91.wmf"/><Relationship Id="rId23" Type="http://schemas.openxmlformats.org/officeDocument/2006/relationships/image" Target="../media/image95.wmf"/><Relationship Id="rId28" Type="http://schemas.openxmlformats.org/officeDocument/2006/relationships/image" Target="../media/image28.png"/><Relationship Id="rId10" Type="http://schemas.openxmlformats.org/officeDocument/2006/relationships/oleObject" Target="../embeddings/oleObject71.bin"/><Relationship Id="rId19" Type="http://schemas.openxmlformats.org/officeDocument/2006/relationships/image" Target="../media/image93.wmf"/><Relationship Id="rId4" Type="http://schemas.openxmlformats.org/officeDocument/2006/relationships/oleObject" Target="../embeddings/oleObject68.bin"/><Relationship Id="rId9" Type="http://schemas.openxmlformats.org/officeDocument/2006/relationships/image" Target="../media/image88.wmf"/><Relationship Id="rId14" Type="http://schemas.openxmlformats.org/officeDocument/2006/relationships/oleObject" Target="../embeddings/oleObject73.bin"/><Relationship Id="rId22" Type="http://schemas.openxmlformats.org/officeDocument/2006/relationships/oleObject" Target="../embeddings/oleObject77.bin"/><Relationship Id="rId27" Type="http://schemas.openxmlformats.org/officeDocument/2006/relationships/image" Target="../media/image97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99.jpg"/><Relationship Id="rId7" Type="http://schemas.openxmlformats.org/officeDocument/2006/relationships/image" Target="../media/image28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wmf"/><Relationship Id="rId5" Type="http://schemas.openxmlformats.org/officeDocument/2006/relationships/oleObject" Target="../embeddings/oleObject80.bin"/><Relationship Id="rId4" Type="http://schemas.openxmlformats.org/officeDocument/2006/relationships/image" Target="../media/image10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3.bin"/><Relationship Id="rId3" Type="http://schemas.openxmlformats.org/officeDocument/2006/relationships/image" Target="../media/image103.png"/><Relationship Id="rId7" Type="http://schemas.openxmlformats.org/officeDocument/2006/relationships/image" Target="../media/image105.wmf"/><Relationship Id="rId2" Type="http://schemas.openxmlformats.org/officeDocument/2006/relationships/image" Target="../media/image102.gi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2.bin"/><Relationship Id="rId11" Type="http://schemas.openxmlformats.org/officeDocument/2006/relationships/image" Target="../media/image24.svg"/><Relationship Id="rId5" Type="http://schemas.openxmlformats.org/officeDocument/2006/relationships/image" Target="../media/image104.wmf"/><Relationship Id="rId10" Type="http://schemas.openxmlformats.org/officeDocument/2006/relationships/image" Target="../media/image23.png"/><Relationship Id="rId4" Type="http://schemas.openxmlformats.org/officeDocument/2006/relationships/oleObject" Target="../embeddings/oleObject81.bin"/><Relationship Id="rId9" Type="http://schemas.openxmlformats.org/officeDocument/2006/relationships/image" Target="../media/image106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108.png"/><Relationship Id="rId7" Type="http://schemas.openxmlformats.org/officeDocument/2006/relationships/image" Target="../media/image2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wmf"/><Relationship Id="rId13" Type="http://schemas.openxmlformats.org/officeDocument/2006/relationships/oleObject" Target="../embeddings/oleObject89.bin"/><Relationship Id="rId18" Type="http://schemas.openxmlformats.org/officeDocument/2006/relationships/image" Target="../media/image120.wmf"/><Relationship Id="rId3" Type="http://schemas.openxmlformats.org/officeDocument/2006/relationships/oleObject" Target="../embeddings/oleObject84.bin"/><Relationship Id="rId21" Type="http://schemas.openxmlformats.org/officeDocument/2006/relationships/image" Target="../media/image28.png"/><Relationship Id="rId7" Type="http://schemas.openxmlformats.org/officeDocument/2006/relationships/oleObject" Target="../embeddings/oleObject86.bin"/><Relationship Id="rId12" Type="http://schemas.openxmlformats.org/officeDocument/2006/relationships/image" Target="../media/image117.wmf"/><Relationship Id="rId17" Type="http://schemas.openxmlformats.org/officeDocument/2006/relationships/oleObject" Target="../embeddings/oleObject91.bin"/><Relationship Id="rId2" Type="http://schemas.openxmlformats.org/officeDocument/2006/relationships/image" Target="../media/image112.png"/><Relationship Id="rId16" Type="http://schemas.openxmlformats.org/officeDocument/2006/relationships/image" Target="../media/image119.wmf"/><Relationship Id="rId20" Type="http://schemas.openxmlformats.org/officeDocument/2006/relationships/image" Target="../media/image12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wmf"/><Relationship Id="rId11" Type="http://schemas.openxmlformats.org/officeDocument/2006/relationships/oleObject" Target="../embeddings/oleObject88.bin"/><Relationship Id="rId5" Type="http://schemas.openxmlformats.org/officeDocument/2006/relationships/oleObject" Target="../embeddings/oleObject85.bin"/><Relationship Id="rId15" Type="http://schemas.openxmlformats.org/officeDocument/2006/relationships/oleObject" Target="../embeddings/oleObject90.bin"/><Relationship Id="rId10" Type="http://schemas.openxmlformats.org/officeDocument/2006/relationships/image" Target="../media/image116.wmf"/><Relationship Id="rId19" Type="http://schemas.openxmlformats.org/officeDocument/2006/relationships/oleObject" Target="../embeddings/oleObject92.bin"/><Relationship Id="rId4" Type="http://schemas.openxmlformats.org/officeDocument/2006/relationships/image" Target="../media/image113.wmf"/><Relationship Id="rId9" Type="http://schemas.openxmlformats.org/officeDocument/2006/relationships/oleObject" Target="../embeddings/oleObject87.bin"/><Relationship Id="rId14" Type="http://schemas.openxmlformats.org/officeDocument/2006/relationships/image" Target="../media/image118.wmf"/><Relationship Id="rId22" Type="http://schemas.openxmlformats.org/officeDocument/2006/relationships/image" Target="../media/image29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3.bin"/><Relationship Id="rId13" Type="http://schemas.openxmlformats.org/officeDocument/2006/relationships/image" Target="../media/image29.svg"/><Relationship Id="rId7" Type="http://schemas.openxmlformats.org/officeDocument/2006/relationships/image" Target="../media/image124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image" Target="../media/image127.png"/><Relationship Id="rId5" Type="http://schemas.openxmlformats.org/officeDocument/2006/relationships/image" Target="../media/image310.png"/><Relationship Id="rId10" Type="http://schemas.openxmlformats.org/officeDocument/2006/relationships/image" Target="../media/image126.png"/><Relationship Id="rId9" Type="http://schemas.openxmlformats.org/officeDocument/2006/relationships/image" Target="../media/image125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3.png"/><Relationship Id="rId3" Type="http://schemas.openxmlformats.org/officeDocument/2006/relationships/image" Target="../media/image5.wmf"/><Relationship Id="rId7" Type="http://schemas.openxmlformats.org/officeDocument/2006/relationships/image" Target="../media/image8.png"/><Relationship Id="rId12" Type="http://schemas.openxmlformats.org/officeDocument/2006/relationships/image" Target="../media/image10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9.wmf"/><Relationship Id="rId4" Type="http://schemas.openxmlformats.org/officeDocument/2006/relationships/image" Target="../media/image6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15.wmf"/><Relationship Id="rId18" Type="http://schemas.openxmlformats.org/officeDocument/2006/relationships/oleObject" Target="../embeddings/oleObject12.bin"/><Relationship Id="rId26" Type="http://schemas.openxmlformats.org/officeDocument/2006/relationships/oleObject" Target="../embeddings/oleObject17.bin"/><Relationship Id="rId3" Type="http://schemas.openxmlformats.org/officeDocument/2006/relationships/image" Target="../media/image11.wmf"/><Relationship Id="rId21" Type="http://schemas.openxmlformats.org/officeDocument/2006/relationships/oleObject" Target="../embeddings/oleObject14.bin"/><Relationship Id="rId7" Type="http://schemas.openxmlformats.org/officeDocument/2006/relationships/image" Target="../media/image9.wmf"/><Relationship Id="rId12" Type="http://schemas.openxmlformats.org/officeDocument/2006/relationships/oleObject" Target="../embeddings/oleObject9.bin"/><Relationship Id="rId17" Type="http://schemas.openxmlformats.org/officeDocument/2006/relationships/image" Target="../media/image17.wmf"/><Relationship Id="rId25" Type="http://schemas.openxmlformats.org/officeDocument/2006/relationships/image" Target="../media/image20.wmf"/><Relationship Id="rId2" Type="http://schemas.openxmlformats.org/officeDocument/2006/relationships/oleObject" Target="../embeddings/oleObject5.bin"/><Relationship Id="rId16" Type="http://schemas.openxmlformats.org/officeDocument/2006/relationships/oleObject" Target="../embeddings/oleObject11.bin"/><Relationship Id="rId20" Type="http://schemas.openxmlformats.org/officeDocument/2006/relationships/image" Target="../media/image18.wmf"/><Relationship Id="rId29" Type="http://schemas.openxmlformats.org/officeDocument/2006/relationships/image" Target="../media/image22.w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4.wmf"/><Relationship Id="rId24" Type="http://schemas.openxmlformats.org/officeDocument/2006/relationships/oleObject" Target="../embeddings/oleObject16.bin"/><Relationship Id="rId5" Type="http://schemas.openxmlformats.org/officeDocument/2006/relationships/image" Target="../media/image12.wmf"/><Relationship Id="rId15" Type="http://schemas.openxmlformats.org/officeDocument/2006/relationships/image" Target="../media/image16.wmf"/><Relationship Id="rId23" Type="http://schemas.openxmlformats.org/officeDocument/2006/relationships/image" Target="../media/image19.wmf"/><Relationship Id="rId28" Type="http://schemas.openxmlformats.org/officeDocument/2006/relationships/oleObject" Target="../embeddings/oleObject18.bin"/><Relationship Id="rId10" Type="http://schemas.openxmlformats.org/officeDocument/2006/relationships/oleObject" Target="../embeddings/oleObject8.bin"/><Relationship Id="rId19" Type="http://schemas.openxmlformats.org/officeDocument/2006/relationships/oleObject" Target="../embeddings/oleObject13.bin"/><Relationship Id="rId31" Type="http://schemas.openxmlformats.org/officeDocument/2006/relationships/image" Target="../media/image24.svg"/><Relationship Id="rId4" Type="http://schemas.openxmlformats.org/officeDocument/2006/relationships/oleObject" Target="../embeddings/oleObject6.bin"/><Relationship Id="rId9" Type="http://schemas.openxmlformats.org/officeDocument/2006/relationships/image" Target="../media/image13.wmf"/><Relationship Id="rId14" Type="http://schemas.openxmlformats.org/officeDocument/2006/relationships/oleObject" Target="../embeddings/oleObject10.bin"/><Relationship Id="rId22" Type="http://schemas.openxmlformats.org/officeDocument/2006/relationships/oleObject" Target="../embeddings/oleObject15.bin"/><Relationship Id="rId27" Type="http://schemas.openxmlformats.org/officeDocument/2006/relationships/image" Target="../media/image21.wmf"/><Relationship Id="rId30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wmf"/><Relationship Id="rId7" Type="http://schemas.openxmlformats.org/officeDocument/2006/relationships/image" Target="../media/image27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26.wmf"/><Relationship Id="rId4" Type="http://schemas.openxmlformats.org/officeDocument/2006/relationships/oleObject" Target="../embeddings/oleObject20.bin"/><Relationship Id="rId9" Type="http://schemas.openxmlformats.org/officeDocument/2006/relationships/image" Target="../media/image2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image" Target="../media/image32.png"/><Relationship Id="rId7" Type="http://schemas.openxmlformats.org/officeDocument/2006/relationships/oleObject" Target="../embeddings/oleObject23.bin"/><Relationship Id="rId12" Type="http://schemas.openxmlformats.org/officeDocument/2006/relationships/image" Target="../media/image29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wmf"/><Relationship Id="rId11" Type="http://schemas.openxmlformats.org/officeDocument/2006/relationships/image" Target="../media/image28.png"/><Relationship Id="rId5" Type="http://schemas.openxmlformats.org/officeDocument/2006/relationships/oleObject" Target="../embeddings/oleObject22.bin"/><Relationship Id="rId10" Type="http://schemas.openxmlformats.org/officeDocument/2006/relationships/image" Target="../media/image36.wmf"/><Relationship Id="rId4" Type="http://schemas.openxmlformats.org/officeDocument/2006/relationships/image" Target="../media/image33.png"/><Relationship Id="rId9" Type="http://schemas.openxmlformats.org/officeDocument/2006/relationships/oleObject" Target="../embeddings/oleObject24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13" Type="http://schemas.openxmlformats.org/officeDocument/2006/relationships/image" Target="../media/image6.png"/><Relationship Id="rId3" Type="http://schemas.openxmlformats.org/officeDocument/2006/relationships/image" Target="../media/image37.wmf"/><Relationship Id="rId7" Type="http://schemas.openxmlformats.org/officeDocument/2006/relationships/image" Target="../media/image39.wmf"/><Relationship Id="rId12" Type="http://schemas.openxmlformats.org/officeDocument/2006/relationships/image" Target="../media/image42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7.bin"/><Relationship Id="rId11" Type="http://schemas.openxmlformats.org/officeDocument/2006/relationships/oleObject" Target="../embeddings/oleObject29.bin"/><Relationship Id="rId5" Type="http://schemas.openxmlformats.org/officeDocument/2006/relationships/image" Target="../media/image38.wmf"/><Relationship Id="rId15" Type="http://schemas.openxmlformats.org/officeDocument/2006/relationships/image" Target="../media/image24.svg"/><Relationship Id="rId10" Type="http://schemas.openxmlformats.org/officeDocument/2006/relationships/image" Target="../media/image41.png"/><Relationship Id="rId4" Type="http://schemas.openxmlformats.org/officeDocument/2006/relationships/oleObject" Target="../embeddings/oleObject26.bin"/><Relationship Id="rId9" Type="http://schemas.openxmlformats.org/officeDocument/2006/relationships/image" Target="../media/image40.wmf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26570" y="4489774"/>
            <a:ext cx="243073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参考材料：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人造天体动力学与空间态势感知导论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0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altLang="zh-CN" sz="3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 </a:t>
              </a:r>
              <a:r>
                <a:rPr lang="zh-CN" altLang="en-US" sz="3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人造天体旋转动力学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40C9EDEE-C428-CD5D-2D05-1EC178B15FB5}"/>
              </a:ext>
            </a:extLst>
          </p:cNvPr>
          <p:cNvSpPr/>
          <p:nvPr/>
        </p:nvSpPr>
        <p:spPr>
          <a:xfrm>
            <a:off x="3003414" y="4516087"/>
            <a:ext cx="6181775" cy="1308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本团组学位论文</a:t>
            </a:r>
            <a:endParaRPr lang="en-US" altLang="zh-CN" sz="2800" b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理论力学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650274D-9BA1-B051-E073-2FA520F9F45B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林厚源 </a:t>
            </a:r>
            <a:r>
              <a:rPr lang="en-US" altLang="zh-CN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in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  <a:sym typeface="+mn-ea"/>
              </a:rPr>
              <a:t>2023</a:t>
            </a:r>
          </a:p>
          <a:p>
            <a:pPr fontAlgn="auto">
              <a:spcAft>
                <a:spcPts val="0"/>
              </a:spcAft>
            </a:pP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908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质量几何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质点系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相对于原点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质心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质点系到某轴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的距离为     ，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相对于轴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的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惯性矩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在坐标系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OXYZ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中可定义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轴惯性矩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(moments of inertia)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离心惯性矩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(products of inertia)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zh-C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描述系统相对坐标平面质量分布的非对称性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刚体动力学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4BD5E22E-5BC5-305B-F757-CEBA5157D5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7833150"/>
              </p:ext>
            </p:extLst>
          </p:nvPr>
        </p:nvGraphicFramePr>
        <p:xfrm>
          <a:off x="4325943" y="1327324"/>
          <a:ext cx="3119217" cy="10082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832760" imgH="591840" progId="Equation.AxMath">
                  <p:embed/>
                </p:oleObj>
              </mc:Choice>
              <mc:Fallback>
                <p:oleObj name="AxMath" r:id="rId2" imgW="1832760" imgH="5918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25943" y="1327324"/>
                        <a:ext cx="3119217" cy="10082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62BBC8E2-C3DF-C096-AFDC-18D17F7AC9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583925"/>
              </p:ext>
            </p:extLst>
          </p:nvPr>
        </p:nvGraphicFramePr>
        <p:xfrm>
          <a:off x="4119508" y="2188889"/>
          <a:ext cx="359100" cy="47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43640" imgH="190800" progId="Equation.AxMath">
                  <p:embed/>
                </p:oleObj>
              </mc:Choice>
              <mc:Fallback>
                <p:oleObj name="AxMath" r:id="rId4" imgW="143640" imgH="190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19508" y="2188889"/>
                        <a:ext cx="359100" cy="47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82F5BA46-DF65-F62B-95EF-9B429428B8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4759361"/>
              </p:ext>
            </p:extLst>
          </p:nvPr>
        </p:nvGraphicFramePr>
        <p:xfrm>
          <a:off x="1642856" y="2686037"/>
          <a:ext cx="6996113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3433320" imgH="403560" progId="Equation.AxMath">
                  <p:embed/>
                </p:oleObj>
              </mc:Choice>
              <mc:Fallback>
                <p:oleObj name="AxMath" r:id="rId6" imgW="3433320" imgH="403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42856" y="2686037"/>
                        <a:ext cx="6996113" cy="820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图片 15">
            <a:extLst>
              <a:ext uri="{FF2B5EF4-FFF2-40B4-BE49-F238E27FC236}">
                <a16:creationId xmlns:a16="http://schemas.microsoft.com/office/drawing/2014/main" id="{DDFF69E7-246F-C954-08EE-DE183D0618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41651" y="1394967"/>
            <a:ext cx="3237941" cy="2803919"/>
          </a:xfrm>
          <a:prstGeom prst="rect">
            <a:avLst/>
          </a:prstGeom>
        </p:spPr>
      </p:pic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0EBF3CEF-5FCF-2EA8-2082-161D471374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4413879"/>
              </p:ext>
            </p:extLst>
          </p:nvPr>
        </p:nvGraphicFramePr>
        <p:xfrm>
          <a:off x="10033651" y="3844630"/>
          <a:ext cx="19145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957960" imgH="190800" progId="Equation.AxMath">
                  <p:embed/>
                </p:oleObj>
              </mc:Choice>
              <mc:Fallback>
                <p:oleObj name="AxMath" r:id="rId9" imgW="957960" imgH="190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033651" y="3844630"/>
                        <a:ext cx="191452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51205CE8-0E51-D1E5-0B0C-41F5AF8F3D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5459416"/>
              </p:ext>
            </p:extLst>
          </p:nvPr>
        </p:nvGraphicFramePr>
        <p:xfrm>
          <a:off x="2520577" y="4299413"/>
          <a:ext cx="6165053" cy="6679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3715920" imgH="403560" progId="Equation.AxMath">
                  <p:embed/>
                </p:oleObj>
              </mc:Choice>
              <mc:Fallback>
                <p:oleObj name="AxMath" r:id="rId11" imgW="3715920" imgH="40356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82F5BA46-DF65-F62B-95EF-9B429428B8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520577" y="4299413"/>
                        <a:ext cx="6165053" cy="6679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530940BB-2206-023E-235C-ADF0468026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3509270"/>
              </p:ext>
            </p:extLst>
          </p:nvPr>
        </p:nvGraphicFramePr>
        <p:xfrm>
          <a:off x="2520577" y="5267235"/>
          <a:ext cx="4944186" cy="6679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2982240" imgH="403560" progId="Equation.AxMath">
                  <p:embed/>
                </p:oleObj>
              </mc:Choice>
              <mc:Fallback>
                <p:oleObj name="AxMath" r:id="rId13" imgW="2982240" imgH="403560" progId="Equation.AxMath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6E54F9B9-CB88-3D48-B0A0-C6D306F66E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520577" y="5267235"/>
                        <a:ext cx="4944186" cy="6679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FCD5B0D1-89A6-A9DA-AA6C-D46947576FD4}"/>
              </a:ext>
            </a:extLst>
          </p:cNvPr>
          <p:cNvSpPr txBox="1"/>
          <p:nvPr/>
        </p:nvSpPr>
        <p:spPr>
          <a:xfrm>
            <a:off x="-6682" y="4415321"/>
            <a:ext cx="17115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不依赖于轴</a:t>
            </a:r>
            <a:r>
              <a:rPr lang="zh-CN" altLang="en-US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 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的选择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5" name="左大括号 24">
            <a:extLst>
              <a:ext uri="{FF2B5EF4-FFF2-40B4-BE49-F238E27FC236}">
                <a16:creationId xmlns:a16="http://schemas.microsoft.com/office/drawing/2014/main" id="{A2867BF6-44CD-3A5E-46F3-C91EA25963E1}"/>
              </a:ext>
            </a:extLst>
          </p:cNvPr>
          <p:cNvSpPr/>
          <p:nvPr/>
        </p:nvSpPr>
        <p:spPr>
          <a:xfrm>
            <a:off x="1593516" y="4012820"/>
            <a:ext cx="222739" cy="1673606"/>
          </a:xfrm>
          <a:prstGeom prst="leftBrace">
            <a:avLst>
              <a:gd name="adj1" fmla="val 104122"/>
              <a:gd name="adj2" fmla="val 50000"/>
            </a:avLst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771118E3-04F1-A6D7-B677-8DB1AB50D7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20283"/>
              </p:ext>
            </p:extLst>
          </p:nvPr>
        </p:nvGraphicFramePr>
        <p:xfrm>
          <a:off x="1989414" y="6107880"/>
          <a:ext cx="5927725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2910240" imgH="192240" progId="Equation.AxMath">
                  <p:embed/>
                </p:oleObj>
              </mc:Choice>
              <mc:Fallback>
                <p:oleObj name="AxMath" r:id="rId15" imgW="2910240" imgH="19224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4D181E3C-C36A-82D4-B28E-AF914B2D92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989414" y="6107880"/>
                        <a:ext cx="5927725" cy="388938"/>
                      </a:xfrm>
                      <a:prstGeom prst="rect">
                        <a:avLst/>
                      </a:prstGeom>
                      <a:ln w="19050"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箭头: 右 6">
            <a:extLst>
              <a:ext uri="{FF2B5EF4-FFF2-40B4-BE49-F238E27FC236}">
                <a16:creationId xmlns:a16="http://schemas.microsoft.com/office/drawing/2014/main" id="{5E439793-DCE8-F69E-212C-7E9546BA26CE}"/>
              </a:ext>
            </a:extLst>
          </p:cNvPr>
          <p:cNvSpPr/>
          <p:nvPr/>
        </p:nvSpPr>
        <p:spPr>
          <a:xfrm>
            <a:off x="1125779" y="6034458"/>
            <a:ext cx="690356" cy="5357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20950AA-8725-7AB0-B660-0E0398AE8121}"/>
              </a:ext>
            </a:extLst>
          </p:cNvPr>
          <p:cNvSpPr txBox="1"/>
          <p:nvPr/>
        </p:nvSpPr>
        <p:spPr>
          <a:xfrm>
            <a:off x="9626041" y="4654854"/>
            <a:ext cx="25624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可定义二阶张量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相对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点的惯性张量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55FA8217-A432-451C-0BE2-42A1AFB824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0959124"/>
              </p:ext>
            </p:extLst>
          </p:nvPr>
        </p:nvGraphicFramePr>
        <p:xfrm>
          <a:off x="9483754" y="5460720"/>
          <a:ext cx="2562480" cy="1109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7" imgW="1281240" imgH="554760" progId="Equation.AxMath">
                  <p:embed/>
                </p:oleObj>
              </mc:Choice>
              <mc:Fallback>
                <p:oleObj name="AxMath" r:id="rId17" imgW="1281240" imgH="554760" progId="Equation.AxMath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25C52222-BF8F-3E3B-E58C-541B1791FC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9483754" y="5460720"/>
                        <a:ext cx="2562480" cy="1109520"/>
                      </a:xfrm>
                      <a:prstGeom prst="rect">
                        <a:avLst/>
                      </a:prstGeom>
                      <a:ln w="19050"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形 10" descr="紧张的脸轮廓 纯色填充">
            <a:extLst>
              <a:ext uri="{FF2B5EF4-FFF2-40B4-BE49-F238E27FC236}">
                <a16:creationId xmlns:a16="http://schemas.microsoft.com/office/drawing/2014/main" id="{1EFE6E8F-BBAA-3F01-1116-DA912A8FA16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0" y="70798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37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  <p:bldP spid="7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8240713" cy="5670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惯性椭球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令点     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相对原点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的距离为                  ，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有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当坐标轴与惯性主轴重合：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为系统对 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点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的主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惯性矩（矩阵 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的特征值）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满足三角不等式关系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刚体动力学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F18ACC1-E2B2-8895-0D9A-7B8B99FD5F79}"/>
              </a:ext>
            </a:extLst>
          </p:cNvPr>
          <p:cNvSpPr txBox="1"/>
          <p:nvPr/>
        </p:nvSpPr>
        <p:spPr>
          <a:xfrm>
            <a:off x="3573972" y="3047292"/>
            <a:ext cx="4110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P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点构成的二次曲面为椭球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6D5C7150-C07E-D211-B4C2-101D1D0938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925364"/>
              </p:ext>
            </p:extLst>
          </p:nvPr>
        </p:nvGraphicFramePr>
        <p:xfrm>
          <a:off x="5961108" y="1742803"/>
          <a:ext cx="1301750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650520" imgH="377280" progId="Equation.AxMath">
                  <p:embed/>
                </p:oleObj>
              </mc:Choice>
              <mc:Fallback>
                <p:oleObj name="AxMath" r:id="rId2" imgW="650520" imgH="3772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61108" y="1742803"/>
                        <a:ext cx="1301750" cy="75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564C1BFC-CD20-BB96-8A53-5EC4A41F2F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2153082"/>
              </p:ext>
            </p:extLst>
          </p:nvPr>
        </p:nvGraphicFramePr>
        <p:xfrm>
          <a:off x="7979169" y="1839080"/>
          <a:ext cx="364807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823760" imgH="219600" progId="Equation.AxMath">
                  <p:embed/>
                </p:oleObj>
              </mc:Choice>
              <mc:Fallback>
                <p:oleObj name="AxMath" r:id="rId4" imgW="1823760" imgH="2196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6D5C7150-C07E-D211-B4C2-101D1D0938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79169" y="1839080"/>
                        <a:ext cx="3648075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AAF36176-A19C-C00A-3C52-838FAAB8AC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113222"/>
              </p:ext>
            </p:extLst>
          </p:nvPr>
        </p:nvGraphicFramePr>
        <p:xfrm>
          <a:off x="2003584" y="1861305"/>
          <a:ext cx="10318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516600" imgH="196920" progId="Equation.AxMath">
                  <p:embed/>
                </p:oleObj>
              </mc:Choice>
              <mc:Fallback>
                <p:oleObj name="AxMath" r:id="rId6" imgW="516600" imgH="1969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03584" y="1861305"/>
                        <a:ext cx="103187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9460A67F-C9AF-E58B-9B5E-1284902FF5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5526763"/>
              </p:ext>
            </p:extLst>
          </p:nvPr>
        </p:nvGraphicFramePr>
        <p:xfrm>
          <a:off x="2976195" y="2558084"/>
          <a:ext cx="5551488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2725560" imgH="192240" progId="Equation.AxMath">
                  <p:embed/>
                </p:oleObj>
              </mc:Choice>
              <mc:Fallback>
                <p:oleObj name="AxMath" r:id="rId8" imgW="2725560" imgH="19224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4D181E3C-C36A-82D4-B28E-AF914B2D92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976195" y="2558084"/>
                        <a:ext cx="5551488" cy="38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AB6A59E5-7F87-2307-0C04-BBAF1CF92A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0299331"/>
              </p:ext>
            </p:extLst>
          </p:nvPr>
        </p:nvGraphicFramePr>
        <p:xfrm>
          <a:off x="1888573" y="4360957"/>
          <a:ext cx="2401887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179720" imgH="190800" progId="Equation.AxMath">
                  <p:embed/>
                </p:oleObj>
              </mc:Choice>
              <mc:Fallback>
                <p:oleObj name="AxMath" r:id="rId10" imgW="1179720" imgH="19080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9460A67F-C9AF-E58B-9B5E-1284902FF5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888573" y="4360957"/>
                        <a:ext cx="2401887" cy="385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05094627-2A2D-138F-705C-15937AE8B1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0068212"/>
              </p:ext>
            </p:extLst>
          </p:nvPr>
        </p:nvGraphicFramePr>
        <p:xfrm>
          <a:off x="6664975" y="1012694"/>
          <a:ext cx="5314617" cy="348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2910240" imgH="192240" progId="Equation.AxMath">
                  <p:embed/>
                </p:oleObj>
              </mc:Choice>
              <mc:Fallback>
                <p:oleObj name="AxMath" r:id="rId12" imgW="2910240" imgH="19224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771118E3-04F1-A6D7-B677-8DB1AB50D7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664975" y="1012694"/>
                        <a:ext cx="5314617" cy="348710"/>
                      </a:xfrm>
                      <a:prstGeom prst="rect">
                        <a:avLst/>
                      </a:prstGeom>
                      <a:ln w="19050"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1664C493-4F1D-D813-A365-45C906B528C8}"/>
              </a:ext>
            </a:extLst>
          </p:cNvPr>
          <p:cNvSpPr txBox="1"/>
          <p:nvPr/>
        </p:nvSpPr>
        <p:spPr>
          <a:xfrm>
            <a:off x="4581870" y="3725503"/>
            <a:ext cx="35268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等价于惯性张量对角化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25C52222-BF8F-3E3B-E58C-541B1791FC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4299565"/>
              </p:ext>
            </p:extLst>
          </p:nvPr>
        </p:nvGraphicFramePr>
        <p:xfrm>
          <a:off x="5427708" y="4166194"/>
          <a:ext cx="18351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918000" imgH="550080" progId="Equation.AxMath">
                  <p:embed/>
                </p:oleObj>
              </mc:Choice>
              <mc:Fallback>
                <p:oleObj name="AxMath" r:id="rId14" imgW="918000" imgH="55008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AC3A9D4A-002D-E3A1-E0F4-53AD092517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427708" y="4166194"/>
                        <a:ext cx="1835150" cy="1103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箭头: 右 17">
            <a:extLst>
              <a:ext uri="{FF2B5EF4-FFF2-40B4-BE49-F238E27FC236}">
                <a16:creationId xmlns:a16="http://schemas.microsoft.com/office/drawing/2014/main" id="{B20D080C-90D4-C48B-3ACF-CF7F43A78CD5}"/>
              </a:ext>
            </a:extLst>
          </p:cNvPr>
          <p:cNvSpPr/>
          <p:nvPr/>
        </p:nvSpPr>
        <p:spPr>
          <a:xfrm>
            <a:off x="2152632" y="2400648"/>
            <a:ext cx="591358" cy="5789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CF1B611-6825-DF68-7717-E8236C0E341D}"/>
              </a:ext>
            </a:extLst>
          </p:cNvPr>
          <p:cNvSpPr txBox="1"/>
          <p:nvPr/>
        </p:nvSpPr>
        <p:spPr>
          <a:xfrm>
            <a:off x="2794536" y="5630020"/>
            <a:ext cx="22223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（不一定是质心）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0CA89A7E-25B1-DF6D-621E-FAA4361DAB2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03788" y="2498453"/>
            <a:ext cx="2956379" cy="4017404"/>
          </a:xfrm>
          <a:prstGeom prst="rect">
            <a:avLst/>
          </a:prstGeom>
        </p:spPr>
      </p:pic>
      <p:pic>
        <p:nvPicPr>
          <p:cNvPr id="7" name="图形 6" descr="紧张的脸轮廓 纯色填充">
            <a:extLst>
              <a:ext uri="{FF2B5EF4-FFF2-40B4-BE49-F238E27FC236}">
                <a16:creationId xmlns:a16="http://schemas.microsoft.com/office/drawing/2014/main" id="{24F13822-7F49-7143-9AA4-771525AF8B1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0" y="70798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73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458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力矩：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动量矩定理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系统相对固定矩心的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动量矩对时间的导数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等于系统的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外力对该矩心的主矩</a:t>
            </a: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当外力矩为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时刚体动量矩保持为常量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05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矩心为体固坐标系 </a:t>
            </a:r>
            <a:r>
              <a:rPr lang="en-US" altLang="zh-CN" sz="2400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Oxyz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原点：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角速度在体固坐标系                     ，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当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Ox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Oy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Oz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为惯量主轴时，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为对角矩阵，令对角元素分别为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，则动量矩可表示为：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刚体动力学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A0877539-A8E0-36A3-28AA-F3351DD6C6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3212668"/>
              </p:ext>
            </p:extLst>
          </p:nvPr>
        </p:nvGraphicFramePr>
        <p:xfrm>
          <a:off x="2013952" y="1077244"/>
          <a:ext cx="1943100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954720" imgH="403560" progId="Equation.AxMath">
                  <p:embed/>
                </p:oleObj>
              </mc:Choice>
              <mc:Fallback>
                <p:oleObj name="AxMath" r:id="rId2" imgW="954720" imgH="40356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82F5BA46-DF65-F62B-95EF-9B429428B8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13952" y="1077244"/>
                        <a:ext cx="1943100" cy="820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D7C01FF-4ED4-1C7A-D68D-E6B1E58C2F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717022"/>
              </p:ext>
            </p:extLst>
          </p:nvPr>
        </p:nvGraphicFramePr>
        <p:xfrm>
          <a:off x="8080375" y="1108618"/>
          <a:ext cx="2195512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077120" imgH="403200" progId="Equation.AxMath">
                  <p:embed/>
                </p:oleObj>
              </mc:Choice>
              <mc:Fallback>
                <p:oleObj name="AxMath" r:id="rId4" imgW="1077120" imgH="4032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A0877539-A8E0-36A3-28AA-F3351DD6C6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80375" y="1108618"/>
                        <a:ext cx="2195512" cy="820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C7B5AD47-C88F-2ABC-FB60-54E0848172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1549144"/>
              </p:ext>
            </p:extLst>
          </p:nvPr>
        </p:nvGraphicFramePr>
        <p:xfrm>
          <a:off x="4871453" y="4224217"/>
          <a:ext cx="9588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479520" imgH="189360" progId="Equation.AxMath">
                  <p:embed/>
                </p:oleObj>
              </mc:Choice>
              <mc:Fallback>
                <p:oleObj name="AxMath" r:id="rId6" imgW="479520" imgH="189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71453" y="4224217"/>
                        <a:ext cx="95885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E64067D1-E93D-EAE8-A52F-E30ECE2B88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4932146"/>
              </p:ext>
            </p:extLst>
          </p:nvPr>
        </p:nvGraphicFramePr>
        <p:xfrm>
          <a:off x="8123909" y="4049027"/>
          <a:ext cx="1670050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834840" imgH="347040" progId="Equation.AxMath">
                  <p:embed/>
                </p:oleObj>
              </mc:Choice>
              <mc:Fallback>
                <p:oleObj name="AxMath" r:id="rId8" imgW="834840" imgH="34704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C7B5AD47-C88F-2ABC-FB60-54E0848172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123909" y="4049027"/>
                        <a:ext cx="1670050" cy="69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EC7826D6-C1BE-FEA8-64DC-2DAA90DD0B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7897053"/>
              </p:ext>
            </p:extLst>
          </p:nvPr>
        </p:nvGraphicFramePr>
        <p:xfrm>
          <a:off x="4527820" y="5974718"/>
          <a:ext cx="2374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187280" imgH="196920" progId="Equation.AxMath">
                  <p:embed/>
                </p:oleObj>
              </mc:Choice>
              <mc:Fallback>
                <p:oleObj name="AxMath" r:id="rId10" imgW="1187280" imgH="19692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C7B5AD47-C88F-2ABC-FB60-54E0848172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527820" y="5974718"/>
                        <a:ext cx="23749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19F228C7-1A24-20BE-1A3C-F9B5FE450C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3350430"/>
              </p:ext>
            </p:extLst>
          </p:nvPr>
        </p:nvGraphicFramePr>
        <p:xfrm>
          <a:off x="4967924" y="2602393"/>
          <a:ext cx="1371600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686160" imgH="347040" progId="Equation.AxMath">
                  <p:embed/>
                </p:oleObj>
              </mc:Choice>
              <mc:Fallback>
                <p:oleObj name="AxMath" r:id="rId12" imgW="686160" imgH="34704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22B163C9-FE09-25C4-E959-12AEC414CA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967924" y="2602393"/>
                        <a:ext cx="1371600" cy="69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85EA4CC9-4F1D-0064-22A4-5656F2791530}"/>
              </a:ext>
            </a:extLst>
          </p:cNvPr>
          <p:cNvSpPr txBox="1"/>
          <p:nvPr/>
        </p:nvSpPr>
        <p:spPr>
          <a:xfrm>
            <a:off x="6178550" y="1077244"/>
            <a:ext cx="2880640" cy="662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动量矩：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925CAEB-A4CB-B83E-3B8A-A27D64D70B0E}"/>
              </a:ext>
            </a:extLst>
          </p:cNvPr>
          <p:cNvSpPr txBox="1"/>
          <p:nvPr/>
        </p:nvSpPr>
        <p:spPr>
          <a:xfrm>
            <a:off x="6659135" y="4028883"/>
            <a:ext cx="2518996" cy="58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动能：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D8ED0FE0-81C2-F5E0-02B7-2DC9EB5717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5062736"/>
              </p:ext>
            </p:extLst>
          </p:nvPr>
        </p:nvGraphicFramePr>
        <p:xfrm>
          <a:off x="3721833" y="4890900"/>
          <a:ext cx="13811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691200" imgH="196560" progId="Equation.AxMath">
                  <p:embed/>
                </p:oleObj>
              </mc:Choice>
              <mc:Fallback>
                <p:oleObj name="AxMath" r:id="rId14" imgW="691200" imgH="196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721833" y="4890900"/>
                        <a:ext cx="138112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968E091-BE0C-37E1-9880-28CFBA7BA568}"/>
              </a:ext>
            </a:extLst>
          </p:cNvPr>
          <p:cNvCxnSpPr>
            <a:cxnSpLocks/>
          </p:cNvCxnSpPr>
          <p:nvPr/>
        </p:nvCxnSpPr>
        <p:spPr>
          <a:xfrm>
            <a:off x="222738" y="3953845"/>
            <a:ext cx="11682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形 9" descr="紧张的脸轮廓 纯色填充">
            <a:extLst>
              <a:ext uri="{FF2B5EF4-FFF2-40B4-BE49-F238E27FC236}">
                <a16:creationId xmlns:a16="http://schemas.microsoft.com/office/drawing/2014/main" id="{05C5B5F6-160C-68BF-4F67-F80FD5206D1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0" y="70798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65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750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矢量导数关系</a:t>
            </a:r>
            <a:r>
              <a:rPr lang="zh-C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（刚体运动学）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矢量在空间坐标系为 </a:t>
            </a:r>
            <a:r>
              <a:rPr lang="en-US" altLang="zh-CN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P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，体固坐标系为 </a:t>
            </a:r>
            <a:r>
              <a:rPr lang="en-US" altLang="zh-CN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p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对时间求导                                                              ，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其中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刚体运动中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绝对导数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相对导数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之间的关系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动量矩定理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的绝对导数用相对导数来表示：</a:t>
            </a:r>
            <a:endParaRPr lang="en-US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当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Ox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Oy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Oz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为惯量主轴时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刚体动力学</a:t>
            </a: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446459F0-5163-6FEE-7B81-8D91F3595F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4070612"/>
              </p:ext>
            </p:extLst>
          </p:nvPr>
        </p:nvGraphicFramePr>
        <p:xfrm>
          <a:off x="6106692" y="1828522"/>
          <a:ext cx="9556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477360" imgH="189720" progId="Equation.AxMath">
                  <p:embed/>
                </p:oleObj>
              </mc:Choice>
              <mc:Fallback>
                <p:oleObj name="AxMath" r:id="rId2" imgW="477360" imgH="18972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446459F0-5163-6FEE-7B81-8D91F3595F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06692" y="1828522"/>
                        <a:ext cx="95567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2C341422-376C-AAEC-2C53-BBF1A2ADF3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0821483"/>
              </p:ext>
            </p:extLst>
          </p:nvPr>
        </p:nvGraphicFramePr>
        <p:xfrm>
          <a:off x="2576640" y="2296262"/>
          <a:ext cx="3705225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852560" imgH="346680" progId="Equation.AxMath">
                  <p:embed/>
                </p:oleObj>
              </mc:Choice>
              <mc:Fallback>
                <p:oleObj name="AxMath" r:id="rId4" imgW="1852560" imgH="34668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2C341422-376C-AAEC-2C53-BBF1A2ADF3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76640" y="2296262"/>
                        <a:ext cx="3705225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9A474E5E-E865-66D7-C598-108089B99D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5695874"/>
              </p:ext>
            </p:extLst>
          </p:nvPr>
        </p:nvGraphicFramePr>
        <p:xfrm>
          <a:off x="7310438" y="2176463"/>
          <a:ext cx="236696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458000" imgH="554400" progId="Equation.AxMath">
                  <p:embed/>
                </p:oleObj>
              </mc:Choice>
              <mc:Fallback>
                <p:oleObj name="AxMath" r:id="rId6" imgW="1458000" imgH="554400" progId="Equation.AxMat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9A474E5E-E865-66D7-C598-108089B99D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310438" y="2176463"/>
                        <a:ext cx="2366962" cy="900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8D7148DF-CDEC-99E7-1EEE-CB4FDB6D81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7296511"/>
              </p:ext>
            </p:extLst>
          </p:nvPr>
        </p:nvGraphicFramePr>
        <p:xfrm>
          <a:off x="6224078" y="3049587"/>
          <a:ext cx="3978275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989360" imgH="379080" progId="Equation.AxMath">
                  <p:embed/>
                </p:oleObj>
              </mc:Choice>
              <mc:Fallback>
                <p:oleObj name="AxMath" r:id="rId8" imgW="1989360" imgH="37908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8D7148DF-CDEC-99E7-1EEE-CB4FDB6D81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24078" y="3049587"/>
                        <a:ext cx="3978275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988BF859-A548-C166-FD22-603BF74B78E6}"/>
              </a:ext>
            </a:extLst>
          </p:cNvPr>
          <p:cNvSpPr txBox="1"/>
          <p:nvPr/>
        </p:nvSpPr>
        <p:spPr>
          <a:xfrm>
            <a:off x="6735267" y="4822505"/>
            <a:ext cx="4534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欧拉动力学方程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刚体定点运动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77C4875A-CD6D-EEC8-C2E2-28349DB7FE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0719597"/>
              </p:ext>
            </p:extLst>
          </p:nvPr>
        </p:nvGraphicFramePr>
        <p:xfrm>
          <a:off x="3724918" y="4822268"/>
          <a:ext cx="2657389" cy="461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123920" imgH="194760" progId="Equation.AxMath">
                  <p:embed/>
                </p:oleObj>
              </mc:Choice>
              <mc:Fallback>
                <p:oleObj name="AxMath" r:id="rId10" imgW="1123920" imgH="19476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636BEFB7-6FC8-FA5D-3017-2F1C428179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724918" y="4822268"/>
                        <a:ext cx="2657389" cy="461665"/>
                      </a:xfrm>
                      <a:prstGeom prst="rect">
                        <a:avLst/>
                      </a:prstGeom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93EDE61-0EFB-8895-3408-50B1665AEF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6518639"/>
              </p:ext>
            </p:extLst>
          </p:nvPr>
        </p:nvGraphicFramePr>
        <p:xfrm>
          <a:off x="4429253" y="5507825"/>
          <a:ext cx="2740025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369800" imgH="590040" progId="Equation.AxMath">
                  <p:embed/>
                </p:oleObj>
              </mc:Choice>
              <mc:Fallback>
                <p:oleObj name="AxMath" r:id="rId12" imgW="1369800" imgH="59004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01696DC6-3E40-49B0-6FB7-C03F7D2EE0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429253" y="5507825"/>
                        <a:ext cx="2740025" cy="118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形 8" descr="紧张的脸轮廓 纯色填充">
            <a:extLst>
              <a:ext uri="{FF2B5EF4-FFF2-40B4-BE49-F238E27FC236}">
                <a16:creationId xmlns:a16="http://schemas.microsoft.com/office/drawing/2014/main" id="{BAF0216C-27A3-B0C5-5292-A437DAC230B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70798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06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012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刚体旋转运动求解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6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维数值积分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刚体定点运动的简化：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欧拉情况：外力矩为零时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（不受外力或外力合力通过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点）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动力学对称（单轴）刚体：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两个主惯性矩相等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=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Oz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轴为动力学对称轴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刚体动力学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B32DA945-5653-4E76-8C7B-0C870C5995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1315724"/>
              </p:ext>
            </p:extLst>
          </p:nvPr>
        </p:nvGraphicFramePr>
        <p:xfrm>
          <a:off x="1635466" y="2615222"/>
          <a:ext cx="2740025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369800" imgH="590040" progId="Equation.AxMath">
                  <p:embed/>
                </p:oleObj>
              </mc:Choice>
              <mc:Fallback>
                <p:oleObj name="AxMath" r:id="rId2" imgW="1369800" imgH="59004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01696DC6-3E40-49B0-6FB7-C03F7D2EE0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35466" y="2615222"/>
                        <a:ext cx="2740025" cy="118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AD44D3AB-7904-528B-C530-447BC08F19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4168032"/>
              </p:ext>
            </p:extLst>
          </p:nvPr>
        </p:nvGraphicFramePr>
        <p:xfrm>
          <a:off x="5027640" y="2415197"/>
          <a:ext cx="3263900" cy="158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632600" imgH="789840" progId="Equation.AxMath">
                  <p:embed/>
                </p:oleObj>
              </mc:Choice>
              <mc:Fallback>
                <p:oleObj name="AxMath" r:id="rId4" imgW="1632600" imgH="78984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8CC0F72D-944F-8780-DC2F-6719CACA05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27640" y="2415197"/>
                        <a:ext cx="3263900" cy="158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5C395CFC-F93C-BE2D-BFFA-E9ECF2D461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7282748"/>
              </p:ext>
            </p:extLst>
          </p:nvPr>
        </p:nvGraphicFramePr>
        <p:xfrm>
          <a:off x="8795076" y="2772673"/>
          <a:ext cx="3171223" cy="10236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2409840" imgH="777240" progId="Equation.AxMath">
                  <p:embed/>
                </p:oleObj>
              </mc:Choice>
              <mc:Fallback>
                <p:oleObj name="AxMath" r:id="rId6" imgW="2409840" imgH="777240" progId="Equation.AxMath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C70FAD36-0E64-3ACB-AAD9-74DDDE0973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795076" y="2772673"/>
                        <a:ext cx="3171223" cy="10236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形 6" descr="紧张的脸轮廓 纯色填充">
            <a:extLst>
              <a:ext uri="{FF2B5EF4-FFF2-40B4-BE49-F238E27FC236}">
                <a16:creationId xmlns:a16="http://schemas.microsoft.com/office/drawing/2014/main" id="{0C9F07D5-0033-ADCA-8EB6-CD6D7C92DC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70798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24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631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论欧拉情况下动力学对称刚体的运动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角动量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欧拉动力学方程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欧拉运动学方程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刚体动力学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D7C09094-0B0B-1E0D-C1F8-D0FA908C80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4122120"/>
              </p:ext>
            </p:extLst>
          </p:nvPr>
        </p:nvGraphicFramePr>
        <p:xfrm>
          <a:off x="2667177" y="1898650"/>
          <a:ext cx="3340100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669680" imgH="550080" progId="Equation.AxMath">
                  <p:embed/>
                </p:oleObj>
              </mc:Choice>
              <mc:Fallback>
                <p:oleObj name="AxMath" r:id="rId2" imgW="1669680" imgH="55008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EC7826D6-C1BE-FEA8-64DC-2DAA90DD0B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67177" y="1898650"/>
                        <a:ext cx="3340100" cy="1101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AAE8B8AD-C84E-643D-9120-59F791F77A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2343443"/>
              </p:ext>
            </p:extLst>
          </p:nvPr>
        </p:nvGraphicFramePr>
        <p:xfrm>
          <a:off x="1882880" y="3381315"/>
          <a:ext cx="2527300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263960" imgH="583200" progId="Equation.AxMath">
                  <p:embed/>
                </p:oleObj>
              </mc:Choice>
              <mc:Fallback>
                <p:oleObj name="AxMath" r:id="rId4" imgW="1263960" imgH="58320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01696DC6-3E40-49B0-6FB7-C03F7D2EE0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82880" y="3381315"/>
                        <a:ext cx="2527300" cy="1165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: 圆角 9">
            <a:extLst>
              <a:ext uri="{FF2B5EF4-FFF2-40B4-BE49-F238E27FC236}">
                <a16:creationId xmlns:a16="http://schemas.microsoft.com/office/drawing/2014/main" id="{DD8B916D-FEB8-7D90-35FB-DE1E7944505A}"/>
              </a:ext>
            </a:extLst>
          </p:cNvPr>
          <p:cNvSpPr/>
          <p:nvPr/>
        </p:nvSpPr>
        <p:spPr>
          <a:xfrm>
            <a:off x="1936273" y="4169052"/>
            <a:ext cx="1013191" cy="354135"/>
          </a:xfrm>
          <a:prstGeom prst="round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8ED06BD7-89C3-2F80-0413-2CDD03866FF5}"/>
              </a:ext>
            </a:extLst>
          </p:cNvPr>
          <p:cNvSpPr/>
          <p:nvPr/>
        </p:nvSpPr>
        <p:spPr>
          <a:xfrm>
            <a:off x="3490935" y="4158952"/>
            <a:ext cx="641350" cy="3541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A4283203-C25B-AED4-8CD7-8091508608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2234401"/>
              </p:ext>
            </p:extLst>
          </p:nvPr>
        </p:nvGraphicFramePr>
        <p:xfrm>
          <a:off x="4364365" y="4155619"/>
          <a:ext cx="6858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343080" imgH="190800" progId="Equation.AxMath">
                  <p:embed/>
                </p:oleObj>
              </mc:Choice>
              <mc:Fallback>
                <p:oleObj name="AxMath" r:id="rId6" imgW="343080" imgH="190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64365" y="4155619"/>
                        <a:ext cx="685800" cy="38100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222D1E20-8A2B-41F2-AE7E-3D3538E8C5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6145837"/>
              </p:ext>
            </p:extLst>
          </p:nvPr>
        </p:nvGraphicFramePr>
        <p:xfrm>
          <a:off x="6018235" y="3988931"/>
          <a:ext cx="244157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221120" imgH="357480" progId="Equation.AxMath">
                  <p:embed/>
                </p:oleObj>
              </mc:Choice>
              <mc:Fallback>
                <p:oleObj name="AxMath" r:id="rId8" imgW="1221120" imgH="3574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18235" y="3988931"/>
                        <a:ext cx="2441575" cy="714375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箭头: 右 13">
            <a:extLst>
              <a:ext uri="{FF2B5EF4-FFF2-40B4-BE49-F238E27FC236}">
                <a16:creationId xmlns:a16="http://schemas.microsoft.com/office/drawing/2014/main" id="{EA126626-CCF7-33CD-8FC8-EE02A907AE6C}"/>
              </a:ext>
            </a:extLst>
          </p:cNvPr>
          <p:cNvSpPr/>
          <p:nvPr/>
        </p:nvSpPr>
        <p:spPr>
          <a:xfrm>
            <a:off x="5210209" y="4175064"/>
            <a:ext cx="641350" cy="3541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FEC39335-731F-01FF-783B-19F5B3C05E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3820353"/>
              </p:ext>
            </p:extLst>
          </p:nvPr>
        </p:nvGraphicFramePr>
        <p:xfrm>
          <a:off x="1839913" y="5086350"/>
          <a:ext cx="3044825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521720" imgH="693720" progId="Equation.AxMath">
                  <p:embed/>
                </p:oleObj>
              </mc:Choice>
              <mc:Fallback>
                <p:oleObj name="AxMath" r:id="rId10" imgW="1521720" imgH="69372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687D45C8-C5FC-8200-8286-71A2D6C38A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839913" y="5086350"/>
                        <a:ext cx="3044825" cy="1387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箭头: 右 19">
            <a:extLst>
              <a:ext uri="{FF2B5EF4-FFF2-40B4-BE49-F238E27FC236}">
                <a16:creationId xmlns:a16="http://schemas.microsoft.com/office/drawing/2014/main" id="{7A6B84B4-154B-90C6-329F-6C95F8D3965D}"/>
              </a:ext>
            </a:extLst>
          </p:cNvPr>
          <p:cNvSpPr/>
          <p:nvPr/>
        </p:nvSpPr>
        <p:spPr>
          <a:xfrm>
            <a:off x="5145440" y="5448299"/>
            <a:ext cx="641350" cy="714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CCA2CCDE-0971-FE5A-BDD9-228497952B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1418966"/>
              </p:ext>
            </p:extLst>
          </p:nvPr>
        </p:nvGraphicFramePr>
        <p:xfrm>
          <a:off x="5992279" y="5212887"/>
          <a:ext cx="4240074" cy="1260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943280" imgH="577440" progId="Equation.AxMath">
                  <p:embed/>
                </p:oleObj>
              </mc:Choice>
              <mc:Fallback>
                <p:oleObj name="AxMath" r:id="rId12" imgW="1943280" imgH="577440" progId="Equation.AxMath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FEC39335-731F-01FF-783B-19F5B3C05E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992279" y="5212887"/>
                        <a:ext cx="4240074" cy="1260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" name="图片 23">
            <a:extLst>
              <a:ext uri="{FF2B5EF4-FFF2-40B4-BE49-F238E27FC236}">
                <a16:creationId xmlns:a16="http://schemas.microsoft.com/office/drawing/2014/main" id="{97752AB3-6D5B-BB7E-7F93-8364E5DBAE2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41098" y="946833"/>
            <a:ext cx="2963508" cy="26455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FE61086-2B15-6E6D-A761-B30529205B99}"/>
              </a:ext>
            </a:extLst>
          </p:cNvPr>
          <p:cNvSpPr txBox="1"/>
          <p:nvPr/>
        </p:nvSpPr>
        <p:spPr>
          <a:xfrm>
            <a:off x="8032669" y="4594225"/>
            <a:ext cx="4041858" cy="7386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3-1-3 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欧拉角的优势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偏航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-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滚动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-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俯仰系统会出现角度不连续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8" name="图形 7" descr="紧张的脸轮廓 纯色填充">
            <a:extLst>
              <a:ext uri="{FF2B5EF4-FFF2-40B4-BE49-F238E27FC236}">
                <a16:creationId xmlns:a16="http://schemas.microsoft.com/office/drawing/2014/main" id="{2CAA3DA5-7C38-33BA-F1EB-5FD40CF124D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0" y="70798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045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  <p:bldP spid="20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刚体动力学</a:t>
            </a:r>
          </a:p>
        </p:txBody>
      </p:sp>
      <p:pic>
        <p:nvPicPr>
          <p:cNvPr id="2" name="Picture 9" descr="b">
            <a:extLst>
              <a:ext uri="{FF2B5EF4-FFF2-40B4-BE49-F238E27FC236}">
                <a16:creationId xmlns:a16="http://schemas.microsoft.com/office/drawing/2014/main" id="{AB91A964-149B-8E45-5693-4DB2570CE5C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98" y="830655"/>
            <a:ext cx="7638439" cy="5728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5350E412-D3F1-09B9-E154-C266AAE8A2A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0" y="3694676"/>
            <a:ext cx="3862705" cy="289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462512B-F939-17A4-E833-08B607D95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1098" y="946833"/>
            <a:ext cx="2963508" cy="264556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AAA4856-B29E-05D8-9746-60A49B77DB5B}"/>
              </a:ext>
            </a:extLst>
          </p:cNvPr>
          <p:cNvSpPr txBox="1"/>
          <p:nvPr/>
        </p:nvSpPr>
        <p:spPr>
          <a:xfrm>
            <a:off x="5371561" y="6136098"/>
            <a:ext cx="54039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图中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形状对称轴</a:t>
            </a:r>
            <a:r>
              <a:rPr lang="zh-CN" altLang="en-US" sz="2000" b="1" dirty="0">
                <a:solidFill>
                  <a:srgbClr val="061E37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与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动力学对称轴</a:t>
            </a:r>
            <a:r>
              <a:rPr lang="zh-CN" altLang="en-US" sz="2000" b="1" dirty="0">
                <a:solidFill>
                  <a:srgbClr val="061E37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不重合</a:t>
            </a:r>
            <a:endParaRPr lang="en-US" altLang="zh-CN" sz="2000" b="1" dirty="0">
              <a:solidFill>
                <a:srgbClr val="061E37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2E84196-1F3B-C994-30A8-E22E669C8825}"/>
              </a:ext>
            </a:extLst>
          </p:cNvPr>
          <p:cNvSpPr txBox="1"/>
          <p:nvPr/>
        </p:nvSpPr>
        <p:spPr>
          <a:xfrm>
            <a:off x="288176" y="5073346"/>
            <a:ext cx="29352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spin &amp; precession</a:t>
            </a:r>
            <a:endParaRPr lang="en-US" altLang="zh-CN" sz="2400" b="1" dirty="0">
              <a:solidFill>
                <a:srgbClr val="061E37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0D2F8A1-BFB9-A06C-BE03-32480ACAB0E2}"/>
              </a:ext>
            </a:extLst>
          </p:cNvPr>
          <p:cNvSpPr txBox="1"/>
          <p:nvPr/>
        </p:nvSpPr>
        <p:spPr>
          <a:xfrm>
            <a:off x="1536684" y="5532509"/>
            <a:ext cx="12530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进动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47D6ECB-7A99-BCCB-5FF5-9158B2970629}"/>
              </a:ext>
            </a:extLst>
          </p:cNvPr>
          <p:cNvSpPr txBox="1"/>
          <p:nvPr/>
        </p:nvSpPr>
        <p:spPr>
          <a:xfrm>
            <a:off x="435098" y="5973921"/>
            <a:ext cx="37514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61E37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跟“岁差”同词但没有关系</a:t>
            </a:r>
            <a:endParaRPr lang="en-US" altLang="zh-CN" sz="1600" b="1" dirty="0">
              <a:solidFill>
                <a:srgbClr val="061E37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61E37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是地球自转极移的主要来源</a:t>
            </a:r>
            <a:endParaRPr lang="en-US" altLang="zh-CN" sz="1600" b="1" dirty="0">
              <a:solidFill>
                <a:srgbClr val="061E37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E1B4FADA-2E97-0388-6C0C-8AB777DFD3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1694451"/>
              </p:ext>
            </p:extLst>
          </p:nvPr>
        </p:nvGraphicFramePr>
        <p:xfrm>
          <a:off x="669672" y="883129"/>
          <a:ext cx="4240074" cy="1260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943280" imgH="577440" progId="Equation.AxMath">
                  <p:embed/>
                </p:oleObj>
              </mc:Choice>
              <mc:Fallback>
                <p:oleObj name="AxMath" r:id="rId5" imgW="1943280" imgH="577440" progId="Equation.AxMath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CCA2CCDE-0971-FE5A-BDD9-228497952B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9672" y="883129"/>
                        <a:ext cx="4240074" cy="1260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D1FCE50C-9E05-4E47-D118-382A4969A5F4}"/>
              </a:ext>
            </a:extLst>
          </p:cNvPr>
          <p:cNvSpPr txBox="1"/>
          <p:nvPr/>
        </p:nvSpPr>
        <p:spPr>
          <a:xfrm>
            <a:off x="4742930" y="1528396"/>
            <a:ext cx="35651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刚体绕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动力学对称轴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旋转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60DB4D5-9BFC-B877-9129-D1E16BB33B49}"/>
              </a:ext>
            </a:extLst>
          </p:cNvPr>
          <p:cNvSpPr txBox="1"/>
          <p:nvPr/>
        </p:nvSpPr>
        <p:spPr>
          <a:xfrm>
            <a:off x="2453523" y="946833"/>
            <a:ext cx="39807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动力学对称轴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绕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动量矩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旋转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5BE37002-8CEA-B67E-F2CA-B1CD7D9CAB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1856063"/>
              </p:ext>
            </p:extLst>
          </p:nvPr>
        </p:nvGraphicFramePr>
        <p:xfrm>
          <a:off x="781846" y="2185440"/>
          <a:ext cx="244157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221120" imgH="357480" progId="Equation.AxMath">
                  <p:embed/>
                </p:oleObj>
              </mc:Choice>
              <mc:Fallback>
                <p:oleObj name="AxMath" r:id="rId7" imgW="1221120" imgH="35748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222D1E20-8A2B-41F2-AE7E-3D3538E8C5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81846" y="2185440"/>
                        <a:ext cx="2441575" cy="714375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图形 13" descr="紧张的脸轮廓 纯色填充">
            <a:extLst>
              <a:ext uri="{FF2B5EF4-FFF2-40B4-BE49-F238E27FC236}">
                <a16:creationId xmlns:a16="http://schemas.microsoft.com/office/drawing/2014/main" id="{E3A28273-DB59-0C2F-51BC-F5E2A8ACA3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70798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703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715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三轴刚体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&gt;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&gt;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第一类椭圆积分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其反函数              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（幅值）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可用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雅克比椭圆函数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来表示   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（当                       为双曲函数）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刚体动力学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A97FD39B-9AC2-A52D-6D82-2B08A10D91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8480996"/>
              </p:ext>
            </p:extLst>
          </p:nvPr>
        </p:nvGraphicFramePr>
        <p:xfrm>
          <a:off x="1135676" y="2347794"/>
          <a:ext cx="2183725" cy="10167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268640" imgH="590040" progId="Equation.AxMath">
                  <p:embed/>
                </p:oleObj>
              </mc:Choice>
              <mc:Fallback>
                <p:oleObj name="AxMath" r:id="rId2" imgW="1268640" imgH="59004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B32DA945-5653-4E76-8C7B-0C870C5995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35676" y="2347794"/>
                        <a:ext cx="2183725" cy="10167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6D9BC500-076D-811C-09A6-8E80042836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3707196"/>
              </p:ext>
            </p:extLst>
          </p:nvPr>
        </p:nvGraphicFramePr>
        <p:xfrm>
          <a:off x="4127244" y="1260713"/>
          <a:ext cx="3320917" cy="939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986120" imgH="562680" progId="Equation.AxMath">
                  <p:embed/>
                </p:oleObj>
              </mc:Choice>
              <mc:Fallback>
                <p:oleObj name="AxMath" r:id="rId4" imgW="1986120" imgH="562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27244" y="1260713"/>
                        <a:ext cx="3320917" cy="939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箭头: 右 5">
            <a:extLst>
              <a:ext uri="{FF2B5EF4-FFF2-40B4-BE49-F238E27FC236}">
                <a16:creationId xmlns:a16="http://schemas.microsoft.com/office/drawing/2014/main" id="{F8FECED4-3A7E-1016-BDB0-6745B20BBB49}"/>
              </a:ext>
            </a:extLst>
          </p:cNvPr>
          <p:cNvSpPr/>
          <p:nvPr/>
        </p:nvSpPr>
        <p:spPr>
          <a:xfrm>
            <a:off x="3645754" y="2503721"/>
            <a:ext cx="641350" cy="714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34809A8D-9259-3178-6979-7652DB00FB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5201712"/>
              </p:ext>
            </p:extLst>
          </p:nvPr>
        </p:nvGraphicFramePr>
        <p:xfrm>
          <a:off x="4577020" y="2522843"/>
          <a:ext cx="266065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330560" imgH="361800" progId="Equation.AxMath">
                  <p:embed/>
                </p:oleObj>
              </mc:Choice>
              <mc:Fallback>
                <p:oleObj name="AxMath" r:id="rId6" imgW="1330560" imgH="361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77020" y="2522843"/>
                        <a:ext cx="2660650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D29FA2DE-D60B-2121-C39F-942A4F591C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0886586"/>
              </p:ext>
            </p:extLst>
          </p:nvPr>
        </p:nvGraphicFramePr>
        <p:xfrm>
          <a:off x="8066565" y="2265154"/>
          <a:ext cx="3287265" cy="10450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2296800" imgH="730800" progId="Equation.AxMath">
                  <p:embed/>
                </p:oleObj>
              </mc:Choice>
              <mc:Fallback>
                <p:oleObj name="AxMath" r:id="rId8" imgW="2296800" imgH="730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066565" y="2265154"/>
                        <a:ext cx="3287265" cy="10450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BABAC7BC-9073-D134-2E72-64ADF065B9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2061126"/>
              </p:ext>
            </p:extLst>
          </p:nvPr>
        </p:nvGraphicFramePr>
        <p:xfrm>
          <a:off x="3666734" y="3631287"/>
          <a:ext cx="3692525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845720" imgH="390960" progId="Equation.AxMath">
                  <p:embed/>
                </p:oleObj>
              </mc:Choice>
              <mc:Fallback>
                <p:oleObj name="AxMath" r:id="rId10" imgW="1845720" imgH="39096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D4A61B73-9B28-44F1-C222-257D61C717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666734" y="3631287"/>
                        <a:ext cx="3692525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04F39BD0-BB48-AE9C-867A-AFF8817D6B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9477431"/>
              </p:ext>
            </p:extLst>
          </p:nvPr>
        </p:nvGraphicFramePr>
        <p:xfrm>
          <a:off x="8066565" y="4147976"/>
          <a:ext cx="3314577" cy="675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2149920" imgH="438840" progId="Equation.AxMath">
                  <p:embed/>
                </p:oleObj>
              </mc:Choice>
              <mc:Fallback>
                <p:oleObj name="AxMath" r:id="rId12" imgW="2149920" imgH="43884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BB625D0-EFCB-B368-0CE9-0372631CD9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066565" y="4147976"/>
                        <a:ext cx="3314577" cy="675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799F1EF9-AB3E-F55A-B759-B134BF365E99}"/>
              </a:ext>
            </a:extLst>
          </p:cNvPr>
          <p:cNvSpPr txBox="1"/>
          <p:nvPr/>
        </p:nvSpPr>
        <p:spPr>
          <a:xfrm>
            <a:off x="8579729" y="3281747"/>
            <a:ext cx="23006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0&lt;</a:t>
            </a:r>
            <a:r>
              <a:rPr lang="en-US" altLang="zh-CN" sz="16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&lt;1</a:t>
            </a:r>
            <a:r>
              <a:rPr lang="en-US" altLang="zh-CN" sz="16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椭圆积分的模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AB94FAB-05E3-40A8-BBE4-30E1DE8B6FDD}"/>
              </a:ext>
            </a:extLst>
          </p:cNvPr>
          <p:cNvSpPr txBox="1"/>
          <p:nvPr/>
        </p:nvSpPr>
        <p:spPr>
          <a:xfrm>
            <a:off x="8522788" y="3895791"/>
            <a:ext cx="23006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第一类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全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椭圆积分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E8CEBA1B-AFF8-1A45-DAAF-6FDFF295E3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4855910"/>
              </p:ext>
            </p:extLst>
          </p:nvPr>
        </p:nvGraphicFramePr>
        <p:xfrm>
          <a:off x="2918679" y="4446350"/>
          <a:ext cx="10477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524160" imgH="189000" progId="Equation.AxMath">
                  <p:embed/>
                </p:oleObj>
              </mc:Choice>
              <mc:Fallback>
                <p:oleObj name="AxMath" r:id="rId14" imgW="52416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918679" y="4446350"/>
                        <a:ext cx="104775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52928D3D-13F5-E457-036B-3405C4716A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5292228"/>
              </p:ext>
            </p:extLst>
          </p:nvPr>
        </p:nvGraphicFramePr>
        <p:xfrm>
          <a:off x="2177708" y="5264550"/>
          <a:ext cx="2959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1479240" imgH="196920" progId="Equation.AxMath">
                  <p:embed/>
                </p:oleObj>
              </mc:Choice>
              <mc:Fallback>
                <p:oleObj name="AxMath" r:id="rId16" imgW="1479240" imgH="19692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6000CBAC-24F6-4A65-661E-D157FBD367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177708" y="5264550"/>
                        <a:ext cx="29591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74B4E867-FF62-7F99-7E33-1FEE43045C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266413"/>
              </p:ext>
            </p:extLst>
          </p:nvPr>
        </p:nvGraphicFramePr>
        <p:xfrm>
          <a:off x="2178711" y="5703439"/>
          <a:ext cx="30289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8" imgW="1515240" imgH="196920" progId="Equation.AxMath">
                  <p:embed/>
                </p:oleObj>
              </mc:Choice>
              <mc:Fallback>
                <p:oleObj name="AxMath" r:id="rId18" imgW="1515240" imgH="19692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EA146525-87C3-021F-46C2-DB4D53E460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178711" y="5703439"/>
                        <a:ext cx="302895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63EF76BB-DA2F-A495-71F6-ECAB8832C7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5554628"/>
              </p:ext>
            </p:extLst>
          </p:nvPr>
        </p:nvGraphicFramePr>
        <p:xfrm>
          <a:off x="2178711" y="6064337"/>
          <a:ext cx="5794375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0" imgW="2896920" imgH="347040" progId="Equation.AxMath">
                  <p:embed/>
                </p:oleObj>
              </mc:Choice>
              <mc:Fallback>
                <p:oleObj name="AxMath" r:id="rId20" imgW="2896920" imgH="347040" progId="Equation.AxMat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BFF0B7E-3252-5C54-7948-81F372879C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178711" y="6064337"/>
                        <a:ext cx="5794375" cy="69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4D9A2CA3-66B7-8BFD-8C9D-46C4917D9E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453388"/>
              </p:ext>
            </p:extLst>
          </p:nvPr>
        </p:nvGraphicFramePr>
        <p:xfrm>
          <a:off x="10244414" y="4937460"/>
          <a:ext cx="1895546" cy="1773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2" imgW="1474560" imgH="1380240" progId="Equation.AxMath">
                  <p:embed/>
                </p:oleObj>
              </mc:Choice>
              <mc:Fallback>
                <p:oleObj name="AxMath" r:id="rId22" imgW="1474560" imgH="1380240" progId="Equation.AxMath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147C7188-D8FD-D7E1-8B23-9F9780FA91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0244414" y="4937460"/>
                        <a:ext cx="1895546" cy="1773120"/>
                      </a:xfrm>
                      <a:prstGeom prst="rect">
                        <a:avLst/>
                      </a:prstGeom>
                      <a:ln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文本框 24">
            <a:extLst>
              <a:ext uri="{FF2B5EF4-FFF2-40B4-BE49-F238E27FC236}">
                <a16:creationId xmlns:a16="http://schemas.microsoft.com/office/drawing/2014/main" id="{BE65EF2F-8E18-B918-1A4D-3BAFACDCE8AD}"/>
              </a:ext>
            </a:extLst>
          </p:cNvPr>
          <p:cNvSpPr txBox="1"/>
          <p:nvPr/>
        </p:nvSpPr>
        <p:spPr>
          <a:xfrm>
            <a:off x="5229009" y="5500966"/>
            <a:ext cx="23006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4</a:t>
            </a:r>
            <a:r>
              <a:rPr lang="en-US" altLang="zh-CN" sz="16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K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周期函数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5623560-50AF-B048-F219-03882B5ECE30}"/>
              </a:ext>
            </a:extLst>
          </p:cNvPr>
          <p:cNvSpPr txBox="1"/>
          <p:nvPr/>
        </p:nvSpPr>
        <p:spPr>
          <a:xfrm>
            <a:off x="7712636" y="6205188"/>
            <a:ext cx="23006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6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K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周期函数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4AA013C-C75E-7511-0C44-1BF47C4E97B9}"/>
              </a:ext>
            </a:extLst>
          </p:cNvPr>
          <p:cNvSpPr/>
          <p:nvPr/>
        </p:nvSpPr>
        <p:spPr>
          <a:xfrm>
            <a:off x="7973086" y="3895791"/>
            <a:ext cx="3476625" cy="895229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469DD947-98C9-3FCA-F153-D8C0624C92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0946967"/>
              </p:ext>
            </p:extLst>
          </p:nvPr>
        </p:nvGraphicFramePr>
        <p:xfrm>
          <a:off x="6214964" y="4951116"/>
          <a:ext cx="1038791" cy="328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4" imgW="602280" imgH="190440" progId="Equation.AxMath">
                  <p:embed/>
                </p:oleObj>
              </mc:Choice>
              <mc:Fallback>
                <p:oleObj name="AxMath" r:id="rId24" imgW="602280" imgH="190440" progId="Equation.AxMath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7EDB7D45-2A84-365F-E0C0-8D3ED5DB2F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214964" y="4951116"/>
                        <a:ext cx="1038791" cy="328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65763DEE-790A-13BF-EF65-B51C72ADAF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7848473"/>
              </p:ext>
            </p:extLst>
          </p:nvPr>
        </p:nvGraphicFramePr>
        <p:xfrm>
          <a:off x="8581390" y="1456202"/>
          <a:ext cx="317182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6" imgW="1586160" imgH="199800" progId="Equation.AxMath">
                  <p:embed/>
                </p:oleObj>
              </mc:Choice>
              <mc:Fallback>
                <p:oleObj name="AxMath" r:id="rId26" imgW="1586160" imgH="199800" progId="Equation.AxMath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7EDB7D45-2A84-365F-E0C0-8D3ED5DB2F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8581390" y="1456202"/>
                        <a:ext cx="317182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箭头: 右 30">
            <a:extLst>
              <a:ext uri="{FF2B5EF4-FFF2-40B4-BE49-F238E27FC236}">
                <a16:creationId xmlns:a16="http://schemas.microsoft.com/office/drawing/2014/main" id="{65190FCE-7A0B-A95B-9AB1-F4AA0FD1D8DB}"/>
              </a:ext>
            </a:extLst>
          </p:cNvPr>
          <p:cNvSpPr/>
          <p:nvPr/>
        </p:nvSpPr>
        <p:spPr>
          <a:xfrm>
            <a:off x="7710781" y="1289065"/>
            <a:ext cx="641350" cy="714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DED26B7-C416-627C-59CC-DBFAE6BCAE10}"/>
              </a:ext>
            </a:extLst>
          </p:cNvPr>
          <p:cNvSpPr/>
          <p:nvPr/>
        </p:nvSpPr>
        <p:spPr>
          <a:xfrm>
            <a:off x="7971884" y="2253968"/>
            <a:ext cx="3476625" cy="139129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形 10" descr="眩晕的脸轮廓 纯色填充">
            <a:extLst>
              <a:ext uri="{FF2B5EF4-FFF2-40B4-BE49-F238E27FC236}">
                <a16:creationId xmlns:a16="http://schemas.microsoft.com/office/drawing/2014/main" id="{6E82C5A1-6A90-0ABA-3EBB-9FA007DC3F5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78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/>
      <p:bldP spid="18" grpId="0"/>
      <p:bldP spid="25" grpId="0"/>
      <p:bldP spid="27" grpId="0"/>
      <p:bldP spid="2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三轴刚体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&gt;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&gt;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的本体极迹和空间极迹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本体极迹：四个区域；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稳定性；退化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刚体动力学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5B6ECB-6FA1-5E81-4393-6557C1C10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504" y="2450856"/>
            <a:ext cx="5719140" cy="354923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8E071B4-39C2-0825-96A5-29E87F236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1520" y="4384188"/>
            <a:ext cx="2012497" cy="22397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DEFCE38-250B-B85C-A6C1-FB437710F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927" y="846244"/>
            <a:ext cx="3763085" cy="309789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FC02625-B625-1F7D-0C07-83816AB5A087}"/>
              </a:ext>
            </a:extLst>
          </p:cNvPr>
          <p:cNvSpPr txBox="1"/>
          <p:nvPr/>
        </p:nvSpPr>
        <p:spPr>
          <a:xfrm>
            <a:off x="10036518" y="5948621"/>
            <a:ext cx="2220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空间极迹：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不闭合的曲线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F2A9731-A34F-5C53-0983-6050241B6BC9}"/>
              </a:ext>
            </a:extLst>
          </p:cNvPr>
          <p:cNvSpPr txBox="1"/>
          <p:nvPr/>
        </p:nvSpPr>
        <p:spPr>
          <a:xfrm>
            <a:off x="8926465" y="3953365"/>
            <a:ext cx="22201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泊松几何解释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FDC6A451-5D34-F8D0-EE99-90482D881B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8278817"/>
              </p:ext>
            </p:extLst>
          </p:nvPr>
        </p:nvGraphicFramePr>
        <p:xfrm>
          <a:off x="2456691" y="1935793"/>
          <a:ext cx="317182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586160" imgH="199800" progId="Equation.AxMath">
                  <p:embed/>
                </p:oleObj>
              </mc:Choice>
              <mc:Fallback>
                <p:oleObj name="AxMath" r:id="rId5" imgW="1586160" imgH="199800" progId="Equation.AxMath">
                  <p:embed/>
                  <p:pic>
                    <p:nvPicPr>
                      <p:cNvPr id="30" name="对象 29">
                        <a:extLst>
                          <a:ext uri="{FF2B5EF4-FFF2-40B4-BE49-F238E27FC236}">
                            <a16:creationId xmlns:a16="http://schemas.microsoft.com/office/drawing/2014/main" id="{65763DEE-790A-13BF-EF65-B51C72ADAF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56691" y="1935793"/>
                        <a:ext cx="317182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380227AC-A9C0-C0D7-8A2B-52C53924E8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431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659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重力梯度力矩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保守力矩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最主要的力矩（通常不可忽略）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力矩</a:t>
            </a: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5365B779-73F5-C3BB-25DE-642850BD5FB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639" y="3082334"/>
            <a:ext cx="3671888" cy="275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2224B59-998D-F716-7740-96E5756D4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686" y="1267503"/>
            <a:ext cx="2076740" cy="3400900"/>
          </a:xfrm>
          <a:prstGeom prst="rect">
            <a:avLst/>
          </a:prstGeom>
        </p:spPr>
      </p:pic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D63E4ECA-A01F-2B14-C959-3057822C09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1368894"/>
              </p:ext>
            </p:extLst>
          </p:nvPr>
        </p:nvGraphicFramePr>
        <p:xfrm>
          <a:off x="1419198" y="2198139"/>
          <a:ext cx="17938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896400" imgH="190800" progId="Equation.AxMath">
                  <p:embed/>
                </p:oleObj>
              </mc:Choice>
              <mc:Fallback>
                <p:oleObj name="AxMath" r:id="rId4" imgW="896400" imgH="190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19198" y="2198139"/>
                        <a:ext cx="179387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4E49F73B-86CC-B030-2BE9-6F2C843311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3470022"/>
              </p:ext>
            </p:extLst>
          </p:nvPr>
        </p:nvGraphicFramePr>
        <p:xfrm>
          <a:off x="2401836" y="4839059"/>
          <a:ext cx="233045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164600" imgH="348480" progId="Equation.AxMath">
                  <p:embed/>
                </p:oleObj>
              </mc:Choice>
              <mc:Fallback>
                <p:oleObj name="AxMath" r:id="rId6" imgW="1164600" imgH="3484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01836" y="4839059"/>
                        <a:ext cx="2330450" cy="698500"/>
                      </a:xfrm>
                      <a:prstGeom prst="rect">
                        <a:avLst/>
                      </a:prstGeom>
                      <a:ln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4459B8EE-A8ED-6A72-449C-301A99408F6A}"/>
              </a:ext>
            </a:extLst>
          </p:cNvPr>
          <p:cNvSpPr txBox="1"/>
          <p:nvPr/>
        </p:nvSpPr>
        <p:spPr>
          <a:xfrm>
            <a:off x="8156371" y="1556880"/>
            <a:ext cx="22201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在一系列简化下可简化成复摆模型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6E905365-DAAC-6FB2-876C-63CBDBA5C1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6400771"/>
              </p:ext>
            </p:extLst>
          </p:nvPr>
        </p:nvGraphicFramePr>
        <p:xfrm>
          <a:off x="7778935" y="2374448"/>
          <a:ext cx="2974975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488240" imgH="348480" progId="Equation.AxMath">
                  <p:embed/>
                </p:oleObj>
              </mc:Choice>
              <mc:Fallback>
                <p:oleObj name="AxMath" r:id="rId8" imgW="1488240" imgH="3484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778935" y="2374448"/>
                        <a:ext cx="2974975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图形 14" descr="紧张的脸轮廓 纯色填充">
            <a:extLst>
              <a:ext uri="{FF2B5EF4-FFF2-40B4-BE49-F238E27FC236}">
                <a16:creationId xmlns:a16="http://schemas.microsoft.com/office/drawing/2014/main" id="{635B4698-2EE1-FE32-1A8F-A258B94982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70798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83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651458" y="2214188"/>
            <a:ext cx="5157897" cy="222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刚体运动学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刚体动力学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空间环境力矩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提纲</a:t>
            </a:r>
          </a:p>
        </p:txBody>
      </p:sp>
    </p:spTree>
    <p:extLst>
      <p:ext uri="{BB962C8B-B14F-4D97-AF65-F5344CB8AC3E}">
        <p14:creationId xmlns:p14="http://schemas.microsoft.com/office/powerpoint/2010/main" val="3883279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780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涡电流力矩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旋转导电体切割地磁场产生的自感电流与地磁场相互作用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耗散力矩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力矩</a:t>
            </a:r>
          </a:p>
        </p:txBody>
      </p:sp>
      <p:pic>
        <p:nvPicPr>
          <p:cNvPr id="9" name="Picture 1" descr="C:\Documents and Settings\admin\Application Data\Tencent\Users\393006897\QQ\WinTemp\RichOle\3T84Z@S9J8~J%SRQ%EJQDBB.png">
            <a:extLst>
              <a:ext uri="{FF2B5EF4-FFF2-40B4-BE49-F238E27FC236}">
                <a16:creationId xmlns:a16="http://schemas.microsoft.com/office/drawing/2014/main" id="{DDBFC6C6-E08C-D1B1-9E8F-433F01DAE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95" y="2993358"/>
            <a:ext cx="3917950" cy="303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5BD27F4-B7A6-80CA-66F6-E62534FB1C66}"/>
              </a:ext>
            </a:extLst>
          </p:cNvPr>
          <p:cNvSpPr txBox="1"/>
          <p:nvPr/>
        </p:nvSpPr>
        <p:spPr>
          <a:xfrm>
            <a:off x="1670432" y="6177824"/>
            <a:ext cx="28253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altLang="zh-CN" sz="2000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Wilson.</a:t>
            </a:r>
            <a:r>
              <a:rPr lang="en-US" altLang="zh-CN" sz="2000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i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Science.</a:t>
            </a:r>
            <a:r>
              <a:rPr lang="en-US" altLang="zh-CN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1959</a:t>
            </a:r>
            <a:r>
              <a:rPr lang="en-US" altLang="zh-CN" sz="2000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</p:txBody>
      </p:sp>
      <p:grpSp>
        <p:nvGrpSpPr>
          <p:cNvPr id="46" name="组合 13">
            <a:extLst>
              <a:ext uri="{FF2B5EF4-FFF2-40B4-BE49-F238E27FC236}">
                <a16:creationId xmlns:a16="http://schemas.microsoft.com/office/drawing/2014/main" id="{BD095859-9F0B-434F-BA9C-7A83B5158562}"/>
              </a:ext>
            </a:extLst>
          </p:cNvPr>
          <p:cNvGrpSpPr>
            <a:grpSpLocks/>
          </p:cNvGrpSpPr>
          <p:nvPr/>
        </p:nvGrpSpPr>
        <p:grpSpPr bwMode="auto">
          <a:xfrm>
            <a:off x="5205967" y="2377078"/>
            <a:ext cx="6699075" cy="4037094"/>
            <a:chOff x="942620" y="3335881"/>
            <a:chExt cx="5845809" cy="3522119"/>
          </a:xfrm>
        </p:grpSpPr>
        <p:pic>
          <p:nvPicPr>
            <p:cNvPr id="47" name="Picture 1">
              <a:extLst>
                <a:ext uri="{FF2B5EF4-FFF2-40B4-BE49-F238E27FC236}">
                  <a16:creationId xmlns:a16="http://schemas.microsoft.com/office/drawing/2014/main" id="{D6707E0C-BB82-87C5-113A-98D21C2D53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620" y="3335881"/>
              <a:ext cx="2668460" cy="1764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3">
              <a:extLst>
                <a:ext uri="{FF2B5EF4-FFF2-40B4-BE49-F238E27FC236}">
                  <a16:creationId xmlns:a16="http://schemas.microsoft.com/office/drawing/2014/main" id="{A3D5EEA7-D520-FB22-9F14-6077F16E1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620" y="5063038"/>
              <a:ext cx="2770421" cy="179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" name="Picture 4">
              <a:extLst>
                <a:ext uri="{FF2B5EF4-FFF2-40B4-BE49-F238E27FC236}">
                  <a16:creationId xmlns:a16="http://schemas.microsoft.com/office/drawing/2014/main" id="{51E4A507-3D61-C61B-6E7F-7A825DC322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6836" y="5100657"/>
              <a:ext cx="3011593" cy="1729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" name="Picture 2">
              <a:extLst>
                <a:ext uri="{FF2B5EF4-FFF2-40B4-BE49-F238E27FC236}">
                  <a16:creationId xmlns:a16="http://schemas.microsoft.com/office/drawing/2014/main" id="{6A32A2FD-F017-D749-AB0C-34EBE33073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3871" y="3335881"/>
              <a:ext cx="2824874" cy="1830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1" name="图形 50" descr="眩晕的脸轮廓 纯色填充">
            <a:extLst>
              <a:ext uri="{FF2B5EF4-FFF2-40B4-BE49-F238E27FC236}">
                <a16:creationId xmlns:a16="http://schemas.microsoft.com/office/drawing/2014/main" id="{DCA0442F-7783-DC7F-7F14-3C6FD17CAA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444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077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涡电流力矩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电势分布边值问题（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Neumann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问题）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由电势分布获得电流分布和力矩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力矩</a:t>
            </a:r>
          </a:p>
        </p:txBody>
      </p:sp>
      <p:pic>
        <p:nvPicPr>
          <p:cNvPr id="14" name="Picture 11">
            <a:extLst>
              <a:ext uri="{FF2B5EF4-FFF2-40B4-BE49-F238E27FC236}">
                <a16:creationId xmlns:a16="http://schemas.microsoft.com/office/drawing/2014/main" id="{AC3AEE3E-8537-C865-4BAC-5392EAE5D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025" y="1129957"/>
            <a:ext cx="3840162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6783761-CA5A-89D5-4EC9-851C022F308B}"/>
              </a:ext>
            </a:extLst>
          </p:cNvPr>
          <p:cNvSpPr txBox="1"/>
          <p:nvPr/>
        </p:nvSpPr>
        <p:spPr>
          <a:xfrm>
            <a:off x="6530972" y="5728043"/>
            <a:ext cx="22201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涡电流力矩张量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F6FC059-1A47-E5DA-F6E7-58F7EF31E3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9110547"/>
              </p:ext>
            </p:extLst>
          </p:nvPr>
        </p:nvGraphicFramePr>
        <p:xfrm>
          <a:off x="1015613" y="2449048"/>
          <a:ext cx="1082675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541440" imgH="403920" progId="Equation.AxMath">
                  <p:embed/>
                </p:oleObj>
              </mc:Choice>
              <mc:Fallback>
                <p:oleObj name="AxMath" r:id="rId3" imgW="541440" imgH="4039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15613" y="2449048"/>
                        <a:ext cx="1082675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A043C081-A145-7064-4296-6627ACD0B5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6591609"/>
              </p:ext>
            </p:extLst>
          </p:nvPr>
        </p:nvGraphicFramePr>
        <p:xfrm>
          <a:off x="3101821" y="2358526"/>
          <a:ext cx="387032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935720" imgH="204120" progId="Equation.AxMath">
                  <p:embed/>
                </p:oleObj>
              </mc:Choice>
              <mc:Fallback>
                <p:oleObj name="AxMath" r:id="rId5" imgW="1935720" imgH="2041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01821" y="2358526"/>
                        <a:ext cx="3870325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B45906FF-1C3F-48ED-D39F-423C7CC463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7065286"/>
              </p:ext>
            </p:extLst>
          </p:nvPr>
        </p:nvGraphicFramePr>
        <p:xfrm>
          <a:off x="3213100" y="2835275"/>
          <a:ext cx="30543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527120" imgH="354240" progId="Equation.AxMath">
                  <p:embed/>
                </p:oleObj>
              </mc:Choice>
              <mc:Fallback>
                <p:oleObj name="AxMath" r:id="rId7" imgW="1527120" imgH="3542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13100" y="2835275"/>
                        <a:ext cx="30543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箭头: 右 7">
            <a:extLst>
              <a:ext uri="{FF2B5EF4-FFF2-40B4-BE49-F238E27FC236}">
                <a16:creationId xmlns:a16="http://schemas.microsoft.com/office/drawing/2014/main" id="{F1EC362D-3D01-823C-E6F4-F044BAA3F36E}"/>
              </a:ext>
            </a:extLst>
          </p:cNvPr>
          <p:cNvSpPr/>
          <p:nvPr/>
        </p:nvSpPr>
        <p:spPr>
          <a:xfrm>
            <a:off x="2355512" y="2505106"/>
            <a:ext cx="641350" cy="714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E352EBF8-92CA-5E92-64A1-B29C48DA85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661384"/>
              </p:ext>
            </p:extLst>
          </p:nvPr>
        </p:nvGraphicFramePr>
        <p:xfrm>
          <a:off x="1519083" y="4216928"/>
          <a:ext cx="316547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1583280" imgH="204120" progId="Equation.AxMath">
                  <p:embed/>
                </p:oleObj>
              </mc:Choice>
              <mc:Fallback>
                <p:oleObj name="AxMath" r:id="rId9" imgW="1583280" imgH="2041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19083" y="4216928"/>
                        <a:ext cx="3165475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971C7F22-1B64-FAFA-1E9C-E21D2FA0A7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4393075"/>
              </p:ext>
            </p:extLst>
          </p:nvPr>
        </p:nvGraphicFramePr>
        <p:xfrm>
          <a:off x="1701462" y="4736339"/>
          <a:ext cx="25908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1295640" imgH="196920" progId="Equation.AxMath">
                  <p:embed/>
                </p:oleObj>
              </mc:Choice>
              <mc:Fallback>
                <p:oleObj name="AxMath" r:id="rId11" imgW="1295640" imgH="1969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701462" y="4736339"/>
                        <a:ext cx="25908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9EC7C444-5F90-49FF-76DF-F729FDDC06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4320397"/>
              </p:ext>
            </p:extLst>
          </p:nvPr>
        </p:nvGraphicFramePr>
        <p:xfrm>
          <a:off x="1796686" y="5277168"/>
          <a:ext cx="1001688" cy="1301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641160" imgH="833400" progId="Equation.AxMath">
                  <p:embed/>
                </p:oleObj>
              </mc:Choice>
              <mc:Fallback>
                <p:oleObj name="AxMath" r:id="rId13" imgW="641160" imgH="8334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796686" y="5277168"/>
                        <a:ext cx="1001688" cy="13016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5B99849E-D826-E909-46B0-C54D1E30A3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8488701"/>
              </p:ext>
            </p:extLst>
          </p:nvPr>
        </p:nvGraphicFramePr>
        <p:xfrm>
          <a:off x="3101821" y="5283565"/>
          <a:ext cx="1348807" cy="13041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862920" imgH="834840" progId="Equation.AxMath">
                  <p:embed/>
                </p:oleObj>
              </mc:Choice>
              <mc:Fallback>
                <p:oleObj name="AxMath" r:id="rId15" imgW="862920" imgH="8348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101821" y="5283565"/>
                        <a:ext cx="1348807" cy="13041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文本框 37">
            <a:extLst>
              <a:ext uri="{FF2B5EF4-FFF2-40B4-BE49-F238E27FC236}">
                <a16:creationId xmlns:a16="http://schemas.microsoft.com/office/drawing/2014/main" id="{7F30A4D9-87B2-59CA-D901-4EB462E0F1B0}"/>
              </a:ext>
            </a:extLst>
          </p:cNvPr>
          <p:cNvSpPr txBox="1"/>
          <p:nvPr/>
        </p:nvSpPr>
        <p:spPr>
          <a:xfrm>
            <a:off x="5977767" y="4220741"/>
            <a:ext cx="41207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涡电流力矩的通用表达式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39" name="对象 38">
            <a:extLst>
              <a:ext uri="{FF2B5EF4-FFF2-40B4-BE49-F238E27FC236}">
                <a16:creationId xmlns:a16="http://schemas.microsoft.com/office/drawing/2014/main" id="{3E65567C-0607-B632-2842-F678F20DDC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982572"/>
              </p:ext>
            </p:extLst>
          </p:nvPr>
        </p:nvGraphicFramePr>
        <p:xfrm>
          <a:off x="7376606" y="4808923"/>
          <a:ext cx="28448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7" imgW="1423080" imgH="204120" progId="Equation.AxMath">
                  <p:embed/>
                </p:oleObj>
              </mc:Choice>
              <mc:Fallback>
                <p:oleObj name="AxMath" r:id="rId17" imgW="1423080" imgH="204120" progId="Equation.AxMat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971C7F22-1B64-FAFA-1E9C-E21D2FA0A7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376606" y="4808923"/>
                        <a:ext cx="2844800" cy="409575"/>
                      </a:xfrm>
                      <a:prstGeom prst="rect">
                        <a:avLst/>
                      </a:prstGeom>
                      <a:ln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9">
            <a:extLst>
              <a:ext uri="{FF2B5EF4-FFF2-40B4-BE49-F238E27FC236}">
                <a16:creationId xmlns:a16="http://schemas.microsoft.com/office/drawing/2014/main" id="{B02C6272-770C-8C64-CB49-CF1468DC4D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8324762"/>
              </p:ext>
            </p:extLst>
          </p:nvPr>
        </p:nvGraphicFramePr>
        <p:xfrm>
          <a:off x="8720557" y="5385707"/>
          <a:ext cx="2755900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9" imgW="1377720" imgH="554760" progId="Equation.AxMath">
                  <p:embed/>
                </p:oleObj>
              </mc:Choice>
              <mc:Fallback>
                <p:oleObj name="AxMath" r:id="rId19" imgW="1377720" imgH="5547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8720557" y="5385707"/>
                        <a:ext cx="2755900" cy="1108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" name="图形 40" descr="眩晕的脸轮廓 纯色填充">
            <a:extLst>
              <a:ext uri="{FF2B5EF4-FFF2-40B4-BE49-F238E27FC236}">
                <a16:creationId xmlns:a16="http://schemas.microsoft.com/office/drawing/2014/main" id="{CDB268D1-841C-EDBC-F18A-FEC0095D876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83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213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大气力矩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不完全是耗散力矩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大气密度梯度力矩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：大气密度在卫星尺度上的梯度差产生的力矩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（足以抵消阻力力矩并产生动力力矩）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力矩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37C7B8-72CD-6D96-269E-D6FE1409C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494" y="3606868"/>
            <a:ext cx="4762500" cy="2381250"/>
          </a:xfrm>
          <a:prstGeom prst="rect">
            <a:avLst/>
          </a:prstGeom>
        </p:spPr>
      </p:pic>
      <p:pic>
        <p:nvPicPr>
          <p:cNvPr id="6" name="图形 5" descr="眩晕的脸轮廓 纯色填充">
            <a:extLst>
              <a:ext uri="{FF2B5EF4-FFF2-40B4-BE49-F238E27FC236}">
                <a16:creationId xmlns:a16="http://schemas.microsoft.com/office/drawing/2014/main" id="{F52244A6-6738-C1AF-69EE-0E1EAB3AC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847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186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光压和热辐射力矩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YORP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效应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力矩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344E0F1-38B7-DFF4-47A9-FB053E43D796}"/>
              </a:ext>
            </a:extLst>
          </p:cNvPr>
          <p:cNvGrpSpPr/>
          <p:nvPr/>
        </p:nvGrpSpPr>
        <p:grpSpPr>
          <a:xfrm>
            <a:off x="284318" y="1732680"/>
            <a:ext cx="8208912" cy="2278360"/>
            <a:chOff x="466776" y="2197276"/>
            <a:chExt cx="8208912" cy="22783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432ADBB4-CEC9-B415-4B96-060A1C5ADB38}"/>
                    </a:ext>
                  </a:extLst>
                </p:cNvPr>
                <p:cNvSpPr/>
                <p:nvPr/>
              </p:nvSpPr>
              <p:spPr>
                <a:xfrm>
                  <a:off x="466776" y="2835952"/>
                  <a:ext cx="8208912" cy="71468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zh-CN" altLang="en-US" b="0" i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zh-CN" altLang="en-US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b="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zh-CN" altLang="en-US" b="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zh-CN" altLang="en-US" b="0" i="1">
                            <a:latin typeface="Cambria Math" panose="02040503050406030204" pitchFamily="18" charset="0"/>
                          </a:rPr>
                          <m:t>𝐴</m:t>
                        </m:r>
                        <m:func>
                          <m:funcPr>
                            <m:ctrlPr>
                              <a:rPr lang="zh-CN" altLang="en-US" b="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CN" altLang="en-US" b="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func>
                        <m:r>
                          <a:rPr lang="zh-CN" altLang="en-US" b="0" i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zh-CN" altLang="en-US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s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func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sub>
                                </m:sSub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sub>
                                </m:sSub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f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f</m:t>
                                        </m:r>
                                      </m:sub>
                                    </m:sSub>
                                    <m: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b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b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f</m:t>
                                        </m:r>
                                      </m:sub>
                                    </m:sSub>
                                    <m: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b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" name="矩形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776" y="2835952"/>
                  <a:ext cx="8208912" cy="71468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379C7D01-B033-367F-C458-882899C4C6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8474" y="4116100"/>
              <a:ext cx="151216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镜面反射系数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A8DF43-6AB1-7CAE-506E-6B41EE89EC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3973" y="4137082"/>
              <a:ext cx="151216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漫反射系数</a:t>
              </a: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E72617E0-2DFA-3B6E-579B-37147A2CB5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18344" y="4070180"/>
              <a:ext cx="123488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吸收系数</a:t>
              </a:r>
            </a:p>
          </p:txBody>
        </p:sp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29BC345A-CEC9-0997-934F-9810787996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8287" y="2420411"/>
              <a:ext cx="204061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non-</a:t>
              </a:r>
              <a:r>
                <a:rPr lang="en-US" altLang="zh-CN" sz="1600" dirty="0" err="1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Lambertian</a:t>
              </a: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系数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8C0F7744-1715-88FA-4FF3-9B6924D01F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8945" y="3888194"/>
              <a:ext cx="225612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辐射</a:t>
              </a:r>
              <a:r>
                <a:rPr lang="en-US" altLang="zh-CN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(emissivity)</a:t>
              </a: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系数</a:t>
              </a: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5422E3A2-698B-A860-2740-AEACB2CAB7CB}"/>
                </a:ext>
              </a:extLst>
            </p:cNvPr>
            <p:cNvCxnSpPr/>
            <p:nvPr/>
          </p:nvCxnSpPr>
          <p:spPr>
            <a:xfrm flipV="1">
              <a:off x="3275856" y="3332006"/>
              <a:ext cx="0" cy="828646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FF39B98F-BFC9-21D1-F45F-47B0A6F269FC}"/>
                </a:ext>
              </a:extLst>
            </p:cNvPr>
            <p:cNvCxnSpPr/>
            <p:nvPr/>
          </p:nvCxnSpPr>
          <p:spPr>
            <a:xfrm flipV="1">
              <a:off x="3275856" y="3374074"/>
              <a:ext cx="4176464" cy="786578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4E37F971-A7B8-E93C-9F5F-2BFB06C47F3E}"/>
                </a:ext>
              </a:extLst>
            </p:cNvPr>
            <p:cNvCxnSpPr/>
            <p:nvPr/>
          </p:nvCxnSpPr>
          <p:spPr>
            <a:xfrm flipV="1">
              <a:off x="4371867" y="3374075"/>
              <a:ext cx="194577" cy="786577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0C73E45A-9DAD-748F-F650-6BB75AD0610A}"/>
                </a:ext>
              </a:extLst>
            </p:cNvPr>
            <p:cNvCxnSpPr/>
            <p:nvPr/>
          </p:nvCxnSpPr>
          <p:spPr>
            <a:xfrm flipH="1" flipV="1">
              <a:off x="5107964" y="3374074"/>
              <a:ext cx="353174" cy="722886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69877F2F-2D24-293E-3568-2681A95BCCF1}"/>
                </a:ext>
              </a:extLst>
            </p:cNvPr>
            <p:cNvCxnSpPr/>
            <p:nvPr/>
          </p:nvCxnSpPr>
          <p:spPr>
            <a:xfrm flipH="1" flipV="1">
              <a:off x="5940426" y="3489354"/>
              <a:ext cx="1012849" cy="435944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39D57C98-FBF9-5FF2-C847-42A09A0E8D39}"/>
                </a:ext>
              </a:extLst>
            </p:cNvPr>
            <p:cNvCxnSpPr/>
            <p:nvPr/>
          </p:nvCxnSpPr>
          <p:spPr>
            <a:xfrm flipH="1">
              <a:off x="4263885" y="2758965"/>
              <a:ext cx="791969" cy="347858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9E4BA3E7-CBB6-25FA-E519-33E717AF0891}"/>
                </a:ext>
              </a:extLst>
            </p:cNvPr>
            <p:cNvCxnSpPr/>
            <p:nvPr/>
          </p:nvCxnSpPr>
          <p:spPr>
            <a:xfrm>
              <a:off x="5065430" y="2754853"/>
              <a:ext cx="424739" cy="153124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F834EEB1-6F4C-E0C0-94D9-4C4583FD26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17255" y="2197276"/>
              <a:ext cx="885464" cy="584775"/>
            </a:xfrm>
            <a:prstGeom prst="rect">
              <a:avLst/>
            </a:prstGeom>
            <a:noFill/>
            <a:ln w="12700">
              <a:solidFill>
                <a:srgbClr val="3D2EF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f  </a:t>
              </a: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正面</a:t>
              </a:r>
              <a:endParaRPr lang="en-US" altLang="zh-CN" sz="1600" dirty="0">
                <a:solidFill>
                  <a:srgbClr val="3D2EFA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endParaRPr>
            </a:p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b </a:t>
              </a: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背面</a:t>
              </a: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19D9278F-8405-C5AD-AB0C-E5F7F89BC9D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20" b="4205"/>
          <a:stretch/>
        </p:blipFill>
        <p:spPr>
          <a:xfrm>
            <a:off x="8278681" y="1695475"/>
            <a:ext cx="3716225" cy="32478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F35625CB-DB97-DD3A-A6AB-9244376330D6}"/>
                  </a:ext>
                </a:extLst>
              </p:cNvPr>
              <p:cNvSpPr/>
              <p:nvPr/>
            </p:nvSpPr>
            <p:spPr>
              <a:xfrm>
                <a:off x="2822500" y="4117717"/>
                <a:ext cx="273381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F35625CB-DB97-DD3A-A6AB-9244376330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500" y="4117717"/>
                <a:ext cx="273381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DB8172B2-0FC7-B8E3-DE48-C903D7759C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680254"/>
              </p:ext>
            </p:extLst>
          </p:nvPr>
        </p:nvGraphicFramePr>
        <p:xfrm>
          <a:off x="9204797" y="5014941"/>
          <a:ext cx="2565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281960" imgH="403920" progId="Equation.AxMath">
                  <p:embed/>
                </p:oleObj>
              </mc:Choice>
              <mc:Fallback>
                <p:oleObj name="AxMath" r:id="rId8" imgW="1281960" imgH="40392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BCE933D6-610E-E6F9-9238-6B18DFDD84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204797" y="5014941"/>
                        <a:ext cx="2565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40B4A63A-811C-C254-E15B-821D3228EE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92214" y="4835682"/>
            <a:ext cx="2520059" cy="174501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C95BF45-7A9A-B1C1-581B-7A4513C80D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34797" y="4928648"/>
            <a:ext cx="1238244" cy="1603958"/>
          </a:xfrm>
          <a:prstGeom prst="rect">
            <a:avLst/>
          </a:prstGeom>
        </p:spPr>
      </p:pic>
      <p:pic>
        <p:nvPicPr>
          <p:cNvPr id="24" name="图形 23" descr="眩晕的脸轮廓 纯色填充">
            <a:extLst>
              <a:ext uri="{FF2B5EF4-FFF2-40B4-BE49-F238E27FC236}">
                <a16:creationId xmlns:a16="http://schemas.microsoft.com/office/drawing/2014/main" id="{02C3BBC9-29CA-BADF-F7C3-8AA96763A2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104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D008753-BAEE-FAC2-68C0-2782F07AE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8829" y="3493685"/>
            <a:ext cx="4230763" cy="276576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11376025" cy="4654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坐标系：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体坐标系 </a:t>
            </a:r>
            <a:r>
              <a:rPr lang="en-US" altLang="zh-CN" sz="2400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xyz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空间坐标系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XYZ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与轨道相同的赤道坐标系平移到体坐标系原点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航天器轨道坐标系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飞行姿态坐标系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（航天领域常用）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sz="20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速度方向  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滚动轴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y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与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z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正交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俯仰轴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z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地心方向  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偏航轴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坐标系转换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879DD71-AB9C-439B-6B42-881545263216}"/>
              </a:ext>
            </a:extLst>
          </p:cNvPr>
          <p:cNvSpPr txBox="1"/>
          <p:nvPr/>
        </p:nvSpPr>
        <p:spPr>
          <a:xfrm>
            <a:off x="2011497" y="5859338"/>
            <a:ext cx="47795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通常只适用于工作目标的小角度偏转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形 3" descr="困惑的脸轮廓 纯色填充">
            <a:extLst>
              <a:ext uri="{FF2B5EF4-FFF2-40B4-BE49-F238E27FC236}">
                <a16:creationId xmlns:a16="http://schemas.microsoft.com/office/drawing/2014/main" id="{C2CC06B5-A855-2AA8-E7FD-78B18D2B54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0178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046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8398734" cy="1227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空间坐标系 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XYZ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和体坐标系</a:t>
            </a:r>
            <a:r>
              <a:rPr lang="zh-CN" altLang="en-US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xyz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关系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欧拉角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用三个角度描述，共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12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组，可分两类：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刚体运动学</a:t>
            </a: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49E6AF78-FF30-F3CC-4040-1280BCF82A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8803506"/>
              </p:ext>
            </p:extLst>
          </p:nvPr>
        </p:nvGraphicFramePr>
        <p:xfrm>
          <a:off x="3594882" y="5749016"/>
          <a:ext cx="9271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463320" imgH="189720" progId="Equation.AxMath">
                  <p:embed/>
                </p:oleObj>
              </mc:Choice>
              <mc:Fallback>
                <p:oleObj name="AxMath" r:id="rId2" imgW="463320" imgH="1897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94882" y="5749016"/>
                        <a:ext cx="9271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10DD2B0C-EB0D-6E90-6DF3-75E32DDC8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3780" y="3139833"/>
            <a:ext cx="2685882" cy="259095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1AEE424-7997-0042-3CF3-DC6CA8D628B2}"/>
              </a:ext>
            </a:extLst>
          </p:cNvPr>
          <p:cNvSpPr txBox="1"/>
          <p:nvPr/>
        </p:nvSpPr>
        <p:spPr>
          <a:xfrm>
            <a:off x="7207966" y="5946568"/>
            <a:ext cx="17778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3-1-2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欧拉角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454DC70-293C-E4C5-6C9B-C97BCD90B2E4}"/>
              </a:ext>
            </a:extLst>
          </p:cNvPr>
          <p:cNvSpPr txBox="1"/>
          <p:nvPr/>
        </p:nvSpPr>
        <p:spPr>
          <a:xfrm>
            <a:off x="1838081" y="5757106"/>
            <a:ext cx="20417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3-1-3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欧拉角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AB3A162D-1ED5-C257-F724-5547ED43A5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2835676"/>
              </p:ext>
            </p:extLst>
          </p:nvPr>
        </p:nvGraphicFramePr>
        <p:xfrm>
          <a:off x="8890724" y="5919405"/>
          <a:ext cx="13239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662760" imgH="189000" progId="Equation.AxMath">
                  <p:embed/>
                </p:oleObj>
              </mc:Choice>
              <mc:Fallback>
                <p:oleObj name="AxMath" r:id="rId5" imgW="662760" imgH="18900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49E6AF78-FF30-F3CC-4040-1280BCF82A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890724" y="5919405"/>
                        <a:ext cx="132397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5BBA3554-16C7-005D-47C8-ADD2BD507456}"/>
              </a:ext>
            </a:extLst>
          </p:cNvPr>
          <p:cNvSpPr txBox="1"/>
          <p:nvPr/>
        </p:nvSpPr>
        <p:spPr>
          <a:xfrm>
            <a:off x="8336759" y="6214569"/>
            <a:ext cx="2526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偏航角，滚动角， 俯仰角</a:t>
            </a:r>
            <a:endParaRPr lang="en-US" altLang="zh-CN" sz="12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A79C4AB-6EF1-34C9-FBD4-F9497D083C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6262" y="3321263"/>
            <a:ext cx="2526960" cy="228308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5A16990-991D-3DD8-B404-E1AEB3026F52}"/>
              </a:ext>
            </a:extLst>
          </p:cNvPr>
          <p:cNvSpPr txBox="1"/>
          <p:nvPr/>
        </p:nvSpPr>
        <p:spPr>
          <a:xfrm>
            <a:off x="1302704" y="2306065"/>
            <a:ext cx="4224617" cy="874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Proper / classic Euler angles 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第一次和第三次绕同一个轴旋转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CD692C9-D493-F137-68EF-946232EE4AE7}"/>
              </a:ext>
            </a:extLst>
          </p:cNvPr>
          <p:cNvSpPr txBox="1"/>
          <p:nvPr/>
        </p:nvSpPr>
        <p:spPr>
          <a:xfrm>
            <a:off x="6928266" y="2279708"/>
            <a:ext cx="3756909" cy="874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Tait-Bryan angles 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三次分别绕不同轴旋转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D82B368-E0E0-8C3B-FB7E-08606E4D68B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1981"/>
          <a:stretch/>
        </p:blipFill>
        <p:spPr>
          <a:xfrm>
            <a:off x="10511855" y="3606206"/>
            <a:ext cx="1675700" cy="1888078"/>
          </a:xfrm>
          <a:prstGeom prst="rect">
            <a:avLst/>
          </a:prstGeom>
        </p:spPr>
      </p:pic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43441481-5D8A-E7CC-81C0-1182419C11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1427111"/>
              </p:ext>
            </p:extLst>
          </p:nvPr>
        </p:nvGraphicFramePr>
        <p:xfrm>
          <a:off x="5579880" y="3779512"/>
          <a:ext cx="1521707" cy="601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477360" imgH="189000" progId="Equation.AxMath">
                  <p:embed/>
                </p:oleObj>
              </mc:Choice>
              <mc:Fallback>
                <p:oleObj name="AxMath" r:id="rId9" imgW="477360" imgH="18900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446459F0-5163-6FEE-7B81-8D91F3595F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79880" y="3779512"/>
                        <a:ext cx="1521707" cy="601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520A682F-F53D-BB36-1C9E-B79DA86083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5038724"/>
              </p:ext>
            </p:extLst>
          </p:nvPr>
        </p:nvGraphicFramePr>
        <p:xfrm>
          <a:off x="1929468" y="6138106"/>
          <a:ext cx="3193200" cy="393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1596600" imgH="196560" progId="Equation.AxMath">
                  <p:embed/>
                </p:oleObj>
              </mc:Choice>
              <mc:Fallback>
                <p:oleObj name="AxMath" r:id="rId11" imgW="1596600" imgH="19656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EFF555E7-2EE8-EB10-EFB8-9881934632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929468" y="6138106"/>
                        <a:ext cx="3193200" cy="393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2FEF7669-6F55-E795-1909-F244E68A050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834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777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空间坐标系 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XYZ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和体坐标系</a:t>
            </a:r>
            <a:r>
              <a:rPr lang="zh-CN" altLang="en-US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xyz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关系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欧拉定理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刚体定点运动任意位移可以通过绕过该点某个轴的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一次转动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实现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已知转换矩阵 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求转轴 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k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和转角 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转轴上的点在位移前后保持不变，则矩阵 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有等于 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的特征值，相应特征向量即为转轴 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</a:p>
          <a:p>
            <a:pPr marL="800100" lvl="1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在以 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为    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轴的坐标系             中，旋转矩阵可写作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和      为相似矩阵，迹相等可得：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已知转轴 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r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和转角    求转换矩阵 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罗戈里格斯公式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刚体运动学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8A5ABEFB-EE02-F9F2-8D4B-EF88F6B81ACD}"/>
              </a:ext>
            </a:extLst>
          </p:cNvPr>
          <p:cNvCxnSpPr>
            <a:cxnSpLocks/>
          </p:cNvCxnSpPr>
          <p:nvPr/>
        </p:nvCxnSpPr>
        <p:spPr>
          <a:xfrm>
            <a:off x="254976" y="2433491"/>
            <a:ext cx="11682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65D94832-55F1-F6E5-344B-C3DAECACA5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3758333"/>
              </p:ext>
            </p:extLst>
          </p:nvPr>
        </p:nvGraphicFramePr>
        <p:xfrm>
          <a:off x="7294964" y="3590859"/>
          <a:ext cx="2156488" cy="9238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285560" imgH="550080" progId="Equation.AxMath">
                  <p:embed/>
                </p:oleObj>
              </mc:Choice>
              <mc:Fallback>
                <p:oleObj name="AxMath" r:id="rId2" imgW="1285560" imgH="55008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5AAA689C-7136-37F7-DF0A-F2FAD74FDA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294964" y="3590859"/>
                        <a:ext cx="2156488" cy="9238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EE194379-9FF6-DDF1-892A-2E8261A037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0473928"/>
              </p:ext>
            </p:extLst>
          </p:nvPr>
        </p:nvGraphicFramePr>
        <p:xfrm>
          <a:off x="10170695" y="1399052"/>
          <a:ext cx="1815344" cy="911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102680" imgH="554400" progId="Equation.AxMath">
                  <p:embed/>
                </p:oleObj>
              </mc:Choice>
              <mc:Fallback>
                <p:oleObj name="AxMath" r:id="rId4" imgW="1102680" imgH="5544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A4AF9997-C66A-2065-6F48-0F1111313A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70695" y="1399052"/>
                        <a:ext cx="1815344" cy="911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A71739FD-E1E9-2311-40D5-870025302E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6077520"/>
              </p:ext>
            </p:extLst>
          </p:nvPr>
        </p:nvGraphicFramePr>
        <p:xfrm>
          <a:off x="10363318" y="848720"/>
          <a:ext cx="1521707" cy="601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477360" imgH="189000" progId="Equation.AxMath">
                  <p:embed/>
                </p:oleObj>
              </mc:Choice>
              <mc:Fallback>
                <p:oleObj name="AxMath" r:id="rId6" imgW="477360" imgH="18900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43441481-5D8A-E7CC-81C0-1182419C11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363318" y="848720"/>
                        <a:ext cx="1521707" cy="601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1A1E634A-AB28-2A67-7D40-EAE30FA693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8007433"/>
              </p:ext>
            </p:extLst>
          </p:nvPr>
        </p:nvGraphicFramePr>
        <p:xfrm>
          <a:off x="5191286" y="2717761"/>
          <a:ext cx="18732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93240" imgH="189360" progId="Equation.AxMath">
                  <p:embed/>
                </p:oleObj>
              </mc:Choice>
              <mc:Fallback>
                <p:oleObj name="AxMath" r:id="rId8" imgW="93240" imgH="189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91286" y="2717761"/>
                        <a:ext cx="18732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903DA52F-C0FF-FDA7-5FC1-2B7D3B8201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8775230"/>
              </p:ext>
            </p:extLst>
          </p:nvPr>
        </p:nvGraphicFramePr>
        <p:xfrm>
          <a:off x="2339606" y="3839031"/>
          <a:ext cx="40005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200160" imgH="224280" progId="Equation.AxMath">
                  <p:embed/>
                </p:oleObj>
              </mc:Choice>
              <mc:Fallback>
                <p:oleObj name="AxMath" r:id="rId10" imgW="200160" imgH="2242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39606" y="3839031"/>
                        <a:ext cx="400050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D649D062-C4AF-34F5-24E5-3A28291B01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072621"/>
              </p:ext>
            </p:extLst>
          </p:nvPr>
        </p:nvGraphicFramePr>
        <p:xfrm>
          <a:off x="4093550" y="3839030"/>
          <a:ext cx="75565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378000" imgH="224280" progId="Equation.AxMath">
                  <p:embed/>
                </p:oleObj>
              </mc:Choice>
              <mc:Fallback>
                <p:oleObj name="AxMath" r:id="rId12" imgW="378000" imgH="224280" progId="Equation.AxMat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903DA52F-C0FF-FDA7-5FC1-2B7D3B8201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093550" y="3839030"/>
                        <a:ext cx="755650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CD3B4EC6-1A43-5AEC-CC1A-0B929CB4D8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3019941"/>
              </p:ext>
            </p:extLst>
          </p:nvPr>
        </p:nvGraphicFramePr>
        <p:xfrm>
          <a:off x="1282699" y="4344108"/>
          <a:ext cx="2698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135360" imgH="224280" progId="Equation.AxMath">
                  <p:embed/>
                </p:oleObj>
              </mc:Choice>
              <mc:Fallback>
                <p:oleObj name="AxMath" r:id="rId14" imgW="135360" imgH="22428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65D94832-55F1-F6E5-344B-C3DAECACA5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282699" y="4344108"/>
                        <a:ext cx="269875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AB4EABBB-B1C1-5376-3C29-42069432E0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7197955"/>
              </p:ext>
            </p:extLst>
          </p:nvPr>
        </p:nvGraphicFramePr>
        <p:xfrm>
          <a:off x="1898650" y="4424509"/>
          <a:ext cx="2698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135360" imgH="189000" progId="Equation.AxMath">
                  <p:embed/>
                </p:oleObj>
              </mc:Choice>
              <mc:Fallback>
                <p:oleObj name="AxMath" r:id="rId16" imgW="135360" imgH="18900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CD3B4EC6-1A43-5AEC-CC1A-0B929CB4D8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898650" y="4424509"/>
                        <a:ext cx="26987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FB5933F1-8104-788B-7889-C60583B8A6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4869566"/>
              </p:ext>
            </p:extLst>
          </p:nvPr>
        </p:nvGraphicFramePr>
        <p:xfrm>
          <a:off x="5956668" y="3213034"/>
          <a:ext cx="2698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8" imgW="135360" imgH="189000" progId="Equation.AxMath">
                  <p:embed/>
                </p:oleObj>
              </mc:Choice>
              <mc:Fallback>
                <p:oleObj name="AxMath" r:id="rId18" imgW="135360" imgH="18900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AB4EABBB-B1C1-5376-3C29-42069432E0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956668" y="3213034"/>
                        <a:ext cx="26987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6FB53D2F-E4AB-1964-9B2F-F6D005C53F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0662798"/>
              </p:ext>
            </p:extLst>
          </p:nvPr>
        </p:nvGraphicFramePr>
        <p:xfrm>
          <a:off x="5273797" y="4412974"/>
          <a:ext cx="2946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9" imgW="1472760" imgH="190440" progId="Equation.AxMath">
                  <p:embed/>
                </p:oleObj>
              </mc:Choice>
              <mc:Fallback>
                <p:oleObj name="AxMath" r:id="rId19" imgW="147276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273797" y="4412974"/>
                        <a:ext cx="2946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812DC1BC-37C4-D6A7-705A-E047218C9B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7953200"/>
              </p:ext>
            </p:extLst>
          </p:nvPr>
        </p:nvGraphicFramePr>
        <p:xfrm>
          <a:off x="3303870" y="4938712"/>
          <a:ext cx="18732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1" imgW="93240" imgH="189360" progId="Equation.AxMath">
                  <p:embed/>
                </p:oleObj>
              </mc:Choice>
              <mc:Fallback>
                <p:oleObj name="AxMath" r:id="rId21" imgW="93240" imgH="18936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1A1E634A-AB28-2A67-7D40-EAE30FA693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03870" y="4938712"/>
                        <a:ext cx="18732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EB460E5E-0DD5-CFF4-95D1-9025A6786F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5807696"/>
              </p:ext>
            </p:extLst>
          </p:nvPr>
        </p:nvGraphicFramePr>
        <p:xfrm>
          <a:off x="3276600" y="5435600"/>
          <a:ext cx="50165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2" imgW="2508120" imgH="196560" progId="Equation.AxMath">
                  <p:embed/>
                </p:oleObj>
              </mc:Choice>
              <mc:Fallback>
                <p:oleObj name="AxMath" r:id="rId22" imgW="2508120" imgH="196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276600" y="5435600"/>
                        <a:ext cx="50165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07EEF1A0-D0EB-5350-7A9C-A22E34162A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0983682"/>
              </p:ext>
            </p:extLst>
          </p:nvPr>
        </p:nvGraphicFramePr>
        <p:xfrm>
          <a:off x="3251689" y="5959836"/>
          <a:ext cx="36544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4" imgW="1826640" imgH="196560" progId="Equation.AxMath">
                  <p:embed/>
                </p:oleObj>
              </mc:Choice>
              <mc:Fallback>
                <p:oleObj name="AxMath" r:id="rId24" imgW="1826640" imgH="196560" progId="Equation.AxMath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EB460E5E-0DD5-CFF4-95D1-9025A6786F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251689" y="5959836"/>
                        <a:ext cx="365442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F060BD35-5746-329C-60A6-936BB4C8720F}"/>
              </a:ext>
            </a:extLst>
          </p:cNvPr>
          <p:cNvSpPr txBox="1"/>
          <p:nvPr/>
        </p:nvSpPr>
        <p:spPr>
          <a:xfrm>
            <a:off x="8998455" y="4793752"/>
            <a:ext cx="12282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叉积矩阵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B109814B-37C4-02F0-A13D-4B42192F8D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7202274"/>
              </p:ext>
            </p:extLst>
          </p:nvPr>
        </p:nvGraphicFramePr>
        <p:xfrm>
          <a:off x="9173902" y="5074297"/>
          <a:ext cx="2457450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6" imgW="1228680" imgH="554400" progId="Equation.AxMath">
                  <p:embed/>
                </p:oleObj>
              </mc:Choice>
              <mc:Fallback>
                <p:oleObj name="AxMath" r:id="rId26" imgW="1228680" imgH="5544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9173902" y="5074297"/>
                        <a:ext cx="2457450" cy="1108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2AC77E54-585F-F4E5-82CC-02A09855DF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5393778"/>
              </p:ext>
            </p:extLst>
          </p:nvPr>
        </p:nvGraphicFramePr>
        <p:xfrm>
          <a:off x="9612574" y="6174572"/>
          <a:ext cx="135572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8" imgW="677880" imgH="189000" progId="Equation.AxMath">
                  <p:embed/>
                </p:oleObj>
              </mc:Choice>
              <mc:Fallback>
                <p:oleObj name="AxMath" r:id="rId28" imgW="677880" imgH="189000" progId="Equation.AxMath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EB460E5E-0DD5-CFF4-95D1-9025A6786F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9612574" y="6174572"/>
                        <a:ext cx="135572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矩形 22">
            <a:extLst>
              <a:ext uri="{FF2B5EF4-FFF2-40B4-BE49-F238E27FC236}">
                <a16:creationId xmlns:a16="http://schemas.microsoft.com/office/drawing/2014/main" id="{BEB0F624-653A-8A8F-30AD-523FCE1799EA}"/>
              </a:ext>
            </a:extLst>
          </p:cNvPr>
          <p:cNvSpPr/>
          <p:nvPr/>
        </p:nvSpPr>
        <p:spPr>
          <a:xfrm>
            <a:off x="9068554" y="4778740"/>
            <a:ext cx="2589528" cy="1773657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FC97C79-BB72-6EF3-5EAB-5714FE4A24A4}"/>
              </a:ext>
            </a:extLst>
          </p:cNvPr>
          <p:cNvSpPr txBox="1"/>
          <p:nvPr/>
        </p:nvSpPr>
        <p:spPr>
          <a:xfrm>
            <a:off x="3340821" y="6242892"/>
            <a:ext cx="12282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单位阵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9EA6A709-45FF-1228-EE1C-ECBF29672A34}"/>
              </a:ext>
            </a:extLst>
          </p:cNvPr>
          <p:cNvSpPr/>
          <p:nvPr/>
        </p:nvSpPr>
        <p:spPr>
          <a:xfrm>
            <a:off x="2339606" y="5881874"/>
            <a:ext cx="591358" cy="5789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形 27" descr="紧张的脸轮廓 纯色填充">
            <a:extLst>
              <a:ext uri="{FF2B5EF4-FFF2-40B4-BE49-F238E27FC236}">
                <a16:creationId xmlns:a16="http://schemas.microsoft.com/office/drawing/2014/main" id="{0D6CB4FE-6C39-A107-79E9-8D4012E1770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0" y="70798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51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 animBg="1"/>
      <p:bldP spid="24" grpId="0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428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空间坐标系 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XYZ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和体坐标系</a:t>
            </a:r>
            <a:r>
              <a:rPr lang="zh-CN" altLang="en-US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xyz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关系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四元数</a:t>
            </a:r>
            <a:r>
              <a:rPr lang="en-GB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Quaternion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个实数项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+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个虚数项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主要优点：公式形式整齐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主要缺点：几何意义不清晰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刚体运动学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6EAEB6F9-7737-720B-4CF6-2D8F383730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6767244"/>
              </p:ext>
            </p:extLst>
          </p:nvPr>
        </p:nvGraphicFramePr>
        <p:xfrm>
          <a:off x="4491282" y="1878990"/>
          <a:ext cx="26955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348200" imgH="190440" progId="Equation.AxMath">
                  <p:embed/>
                </p:oleObj>
              </mc:Choice>
              <mc:Fallback>
                <p:oleObj name="AxMath" r:id="rId2" imgW="134820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491282" y="1878990"/>
                        <a:ext cx="269557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4397480A-EFA1-878F-CE98-70AF21E0EE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4614909"/>
              </p:ext>
            </p:extLst>
          </p:nvPr>
        </p:nvGraphicFramePr>
        <p:xfrm>
          <a:off x="3116994" y="2539757"/>
          <a:ext cx="2016125" cy="271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008360" imgH="1357560" progId="Equation.AxMath">
                  <p:embed/>
                </p:oleObj>
              </mc:Choice>
              <mc:Fallback>
                <p:oleObj name="AxMath" r:id="rId4" imgW="1008360" imgH="1357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16994" y="2539757"/>
                        <a:ext cx="2016125" cy="2714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1118061E-87AB-228D-88DD-0F7EB7E17CB9}"/>
              </a:ext>
            </a:extLst>
          </p:cNvPr>
          <p:cNvSpPr txBox="1"/>
          <p:nvPr/>
        </p:nvSpPr>
        <p:spPr>
          <a:xfrm>
            <a:off x="5075114" y="3660663"/>
            <a:ext cx="37328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表示沿 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y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z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轴旋转角度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534BD43C-141C-19A8-E8ED-22E81AF8EF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8988274"/>
              </p:ext>
            </p:extLst>
          </p:nvPr>
        </p:nvGraphicFramePr>
        <p:xfrm>
          <a:off x="8477494" y="3708156"/>
          <a:ext cx="18732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93240" imgH="189000" progId="Equation.AxMath">
                  <p:embed/>
                </p:oleObj>
              </mc:Choice>
              <mc:Fallback>
                <p:oleObj name="AxMath" r:id="rId6" imgW="93240" imgH="18900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1A1E634A-AB28-2A67-7D40-EAE30FA693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77494" y="3708156"/>
                        <a:ext cx="18732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形 7" descr="眩晕的脸轮廓 纯色填充">
            <a:extLst>
              <a:ext uri="{FF2B5EF4-FFF2-40B4-BE49-F238E27FC236}">
                <a16:creationId xmlns:a16="http://schemas.microsoft.com/office/drawing/2014/main" id="{C5824975-D02B-4971-E7BD-6392F4DBCC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89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735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刚体自由运动的合成和分解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夏莱定理：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刚体的一般运动可以分解为随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某一基点的平动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绕通过基点的某个轴的转动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不同基点对应的分解不同，在不同的分解中：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平动位移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的长度和方向不同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转动轴的方向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转角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不依赖于基点的选择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刚体最终位移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不依赖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于平动位移和转动位移之间的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顺序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在刚体运动研究中可以将平动和转动分离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刚体运动学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84181E3-15DC-6555-DF6B-23282F5C0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103" y="3429000"/>
            <a:ext cx="2370496" cy="1613118"/>
          </a:xfrm>
          <a:prstGeom prst="rect">
            <a:avLst/>
          </a:prstGeom>
        </p:spPr>
      </p:pic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0F487AC8-E3CB-F554-7C9A-E11177271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0798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785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A21FB72-5B94-8B5E-2E83-090B68607F6A}"/>
              </a:ext>
            </a:extLst>
          </p:cNvPr>
          <p:cNvSpPr/>
          <p:nvPr/>
        </p:nvSpPr>
        <p:spPr>
          <a:xfrm>
            <a:off x="5597237" y="4064000"/>
            <a:ext cx="6493164" cy="2567709"/>
          </a:xfrm>
          <a:prstGeom prst="rect">
            <a:avLst/>
          </a:prstGeom>
          <a:solidFill>
            <a:schemeClr val="bg2"/>
          </a:solidFill>
          <a:ln w="28575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07987" y="1052513"/>
            <a:ext cx="5586413" cy="2784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刚体自由运动的合成和分解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转动的合成与基点有关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相交：交点处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平行：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刚体运动学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E55BE42-2E35-EC36-90EF-FFFE47633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730" y="1213262"/>
            <a:ext cx="2413773" cy="21655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B01A9FF-5D57-4670-8527-E1D4AF329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363" y="3914464"/>
            <a:ext cx="2557381" cy="190336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A6F3E48-9ED6-DCE1-607D-851C0194E3AC}"/>
              </a:ext>
            </a:extLst>
          </p:cNvPr>
          <p:cNvSpPr txBox="1"/>
          <p:nvPr/>
        </p:nvSpPr>
        <p:spPr>
          <a:xfrm>
            <a:off x="1973411" y="6039214"/>
            <a:ext cx="20712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平行轴转动合成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E453F60-614B-E0F1-9302-CFDF3DF955E3}"/>
              </a:ext>
            </a:extLst>
          </p:cNvPr>
          <p:cNvSpPr txBox="1"/>
          <p:nvPr/>
        </p:nvSpPr>
        <p:spPr>
          <a:xfrm>
            <a:off x="7308003" y="3413431"/>
            <a:ext cx="20712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转动偶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1E513396-7AF8-E7E8-68DD-7752B632F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412" y="4234560"/>
            <a:ext cx="2487101" cy="2321294"/>
          </a:xfrm>
          <a:prstGeom prst="rect">
            <a:avLst/>
          </a:prstGeom>
        </p:spPr>
      </p:pic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D72D1464-0676-BC52-3207-C9A2ED9D86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1615435"/>
              </p:ext>
            </p:extLst>
          </p:nvPr>
        </p:nvGraphicFramePr>
        <p:xfrm>
          <a:off x="2573647" y="3234430"/>
          <a:ext cx="2832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416600" imgH="234720" progId="Equation.AxMath">
                  <p:embed/>
                </p:oleObj>
              </mc:Choice>
              <mc:Fallback>
                <p:oleObj name="AxMath" r:id="rId5" imgW="1416600" imgH="2347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73647" y="3234430"/>
                        <a:ext cx="28321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F10604A9-7D97-6480-4087-20C405C190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4580837"/>
              </p:ext>
            </p:extLst>
          </p:nvPr>
        </p:nvGraphicFramePr>
        <p:xfrm>
          <a:off x="2573647" y="2853745"/>
          <a:ext cx="202882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015200" imgH="199800" progId="Equation.AxMath">
                  <p:embed/>
                </p:oleObj>
              </mc:Choice>
              <mc:Fallback>
                <p:oleObj name="AxMath" r:id="rId7" imgW="1015200" imgH="1998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D72D1464-0676-BC52-3207-C9A2ED9D86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73647" y="2853745"/>
                        <a:ext cx="202882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E39EEC71-A1A7-8CF8-6F21-89F0AD8980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5709368"/>
              </p:ext>
            </p:extLst>
          </p:nvPr>
        </p:nvGraphicFramePr>
        <p:xfrm>
          <a:off x="3458977" y="2395659"/>
          <a:ext cx="14382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719640" imgH="190800" progId="Equation.AxMath">
                  <p:embed/>
                </p:oleObj>
              </mc:Choice>
              <mc:Fallback>
                <p:oleObj name="AxMath" r:id="rId9" imgW="719640" imgH="19080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F10604A9-7D97-6480-4087-20C405C190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58977" y="2395659"/>
                        <a:ext cx="143827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A904CA2D-EFE5-991A-E404-D1FB36F50E31}"/>
              </a:ext>
            </a:extLst>
          </p:cNvPr>
          <p:cNvSpPr txBox="1"/>
          <p:nvPr/>
        </p:nvSpPr>
        <p:spPr>
          <a:xfrm>
            <a:off x="6261759" y="1123273"/>
            <a:ext cx="5133213" cy="499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不相交也不平行？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3D51038-AD1C-5B25-08F2-E604F9DA8CC0}"/>
              </a:ext>
            </a:extLst>
          </p:cNvPr>
          <p:cNvSpPr txBox="1"/>
          <p:nvPr/>
        </p:nvSpPr>
        <p:spPr>
          <a:xfrm>
            <a:off x="7490191" y="5967161"/>
            <a:ext cx="45472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刚体瞬时自由运动的最一般形式：螺旋运动</a:t>
            </a:r>
            <a:endParaRPr lang="en-US" altLang="zh-CN" sz="16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（莫茨定理）</a:t>
            </a:r>
            <a:endParaRPr lang="en-US" altLang="zh-CN" sz="16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3467870-87FD-7C2F-6977-A2B44A00EF60}"/>
              </a:ext>
            </a:extLst>
          </p:cNvPr>
          <p:cNvSpPr txBox="1"/>
          <p:nvPr/>
        </p:nvSpPr>
        <p:spPr>
          <a:xfrm>
            <a:off x="9633156" y="2208356"/>
            <a:ext cx="20712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转动偶可建立平动和转动之间的转化关系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AE3DB83-4C1B-3DA1-CC2C-9631462975A1}"/>
              </a:ext>
            </a:extLst>
          </p:cNvPr>
          <p:cNvSpPr txBox="1"/>
          <p:nvPr/>
        </p:nvSpPr>
        <p:spPr>
          <a:xfrm>
            <a:off x="8282954" y="4268494"/>
            <a:ext cx="3766984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auto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平动速度 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v</a:t>
            </a:r>
            <a:r>
              <a:rPr lang="en-US" altLang="zh-CN" sz="1600" b="1" i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分解为 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v</a:t>
            </a:r>
            <a:r>
              <a:rPr lang="en-US" altLang="zh-CN" sz="16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zh-CN" altLang="en-US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v</a:t>
            </a:r>
            <a:r>
              <a:rPr lang="en-US" altLang="zh-CN" sz="16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 fontAlgn="auto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v</a:t>
            </a:r>
            <a:r>
              <a:rPr lang="en-US" altLang="zh-CN" sz="16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分解为转动偶 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ω</a:t>
            </a:r>
            <a:r>
              <a:rPr lang="en-US" altLang="zh-CN" sz="16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和 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ω</a:t>
            </a:r>
            <a:r>
              <a:rPr lang="en-US" altLang="zh-CN" sz="16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 fontAlgn="auto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ω</a:t>
            </a:r>
            <a:r>
              <a:rPr lang="en-US" altLang="zh-CN" sz="16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过</a:t>
            </a:r>
            <a:r>
              <a:rPr lang="zh-CN" altLang="en-US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点且与 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ω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大小相等方向相反，可求得</a:t>
            </a:r>
            <a:r>
              <a:rPr lang="zh-CN" altLang="en-US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ω</a:t>
            </a:r>
            <a:r>
              <a:rPr lang="en-US" altLang="zh-CN" sz="16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所在位置（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点）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ω</a:t>
            </a:r>
            <a:r>
              <a:rPr lang="en-US" altLang="zh-CN" sz="16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的转动和 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v</a:t>
            </a:r>
            <a:r>
              <a:rPr lang="en-US" altLang="zh-CN" sz="16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的平动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 fontAlgn="auto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7" name="图形 16" descr="眩晕的脸轮廓 纯色填充">
            <a:extLst>
              <a:ext uri="{FF2B5EF4-FFF2-40B4-BE49-F238E27FC236}">
                <a16:creationId xmlns:a16="http://schemas.microsoft.com/office/drawing/2014/main" id="{C5BBA6CD-B0C5-4A47-F539-9FC744EB4D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12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/>
      <p:bldP spid="12" grpId="0"/>
      <p:bldP spid="13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523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欧拉运动学方程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体坐标系中的角速度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将绕 </a:t>
            </a:r>
            <a:r>
              <a:rPr lang="en-US" altLang="zh-CN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ω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的瞬时旋转运动分解为 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3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个转动：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刚体运动学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687D45C8-C5FC-8200-8286-71A2D6C38A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758733"/>
              </p:ext>
            </p:extLst>
          </p:nvPr>
        </p:nvGraphicFramePr>
        <p:xfrm>
          <a:off x="914226" y="2924260"/>
          <a:ext cx="2959100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480320" imgH="693720" progId="Equation.AxMath">
                  <p:embed/>
                </p:oleObj>
              </mc:Choice>
              <mc:Fallback>
                <p:oleObj name="AxMath" r:id="rId2" imgW="1480320" imgH="6937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14226" y="2924260"/>
                        <a:ext cx="2959100" cy="1387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8CC0F72D-944F-8780-DC2F-6719CACA05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3682040"/>
              </p:ext>
            </p:extLst>
          </p:nvPr>
        </p:nvGraphicFramePr>
        <p:xfrm>
          <a:off x="4725988" y="2816225"/>
          <a:ext cx="3263900" cy="157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632600" imgH="789480" progId="Equation.AxMath">
                  <p:embed/>
                </p:oleObj>
              </mc:Choice>
              <mc:Fallback>
                <p:oleObj name="AxMath" r:id="rId4" imgW="1632600" imgH="78948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687D45C8-C5FC-8200-8286-71A2D6C38A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25988" y="2816225"/>
                        <a:ext cx="3263900" cy="1577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08CED04E-B1E6-36EF-9FBB-5BDD7DA189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7299334"/>
              </p:ext>
            </p:extLst>
          </p:nvPr>
        </p:nvGraphicFramePr>
        <p:xfrm>
          <a:off x="3711452" y="1816153"/>
          <a:ext cx="15081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754560" imgH="196920" progId="Equation.AxMath">
                  <p:embed/>
                </p:oleObj>
              </mc:Choice>
              <mc:Fallback>
                <p:oleObj name="AxMath" r:id="rId6" imgW="754560" imgH="19692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8B6CB78F-F87A-47AE-F431-76E55C8021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11452" y="1816153"/>
                        <a:ext cx="150812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F17A46A6-FC78-2B47-4EE9-5306602669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5575960"/>
              </p:ext>
            </p:extLst>
          </p:nvPr>
        </p:nvGraphicFramePr>
        <p:xfrm>
          <a:off x="5980576" y="2209853"/>
          <a:ext cx="926640" cy="476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463320" imgH="238320" progId="Equation.AxMath">
                  <p:embed/>
                </p:oleObj>
              </mc:Choice>
              <mc:Fallback>
                <p:oleObj name="AxMath" r:id="rId8" imgW="463320" imgH="23832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687D45C8-C5FC-8200-8286-71A2D6C38A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980576" y="2209853"/>
                        <a:ext cx="926640" cy="4766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E7FD64B3-2DFF-B04A-310D-F98DA123DF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73432" y="996893"/>
            <a:ext cx="3176945" cy="2860542"/>
          </a:xfrm>
          <a:prstGeom prst="rect">
            <a:avLst/>
          </a:prstGeom>
        </p:spPr>
      </p:pic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C70FAD36-0E64-3ACB-AAD9-74DDDE0973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6161404"/>
              </p:ext>
            </p:extLst>
          </p:nvPr>
        </p:nvGraphicFramePr>
        <p:xfrm>
          <a:off x="2563813" y="4514161"/>
          <a:ext cx="4819650" cy="155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2409840" imgH="776880" progId="Equation.AxMath">
                  <p:embed/>
                </p:oleObj>
              </mc:Choice>
              <mc:Fallback>
                <p:oleObj name="AxMath" r:id="rId11" imgW="2409840" imgH="77688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8CC0F72D-944F-8780-DC2F-6719CACA05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563813" y="4514161"/>
                        <a:ext cx="4819650" cy="1552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图片 13">
            <a:extLst>
              <a:ext uri="{FF2B5EF4-FFF2-40B4-BE49-F238E27FC236}">
                <a16:creationId xmlns:a16="http://schemas.microsoft.com/office/drawing/2014/main" id="{A2EFB703-844F-8FFC-7404-93617EBB4E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56589" y="3817204"/>
            <a:ext cx="2860537" cy="275944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9329328-FD07-252B-F72C-75E57EE1C710}"/>
              </a:ext>
            </a:extLst>
          </p:cNvPr>
          <p:cNvSpPr txBox="1"/>
          <p:nvPr/>
        </p:nvSpPr>
        <p:spPr>
          <a:xfrm>
            <a:off x="0" y="6238875"/>
            <a:ext cx="33763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延伸：万向锁</a:t>
            </a:r>
            <a:r>
              <a:rPr lang="en-GB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Gimbal Lock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D6589A19-0F9F-4582-7329-FC639EA18D6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70798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27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25901</TotalTime>
  <Words>1234</Words>
  <Application>Microsoft Office PowerPoint</Application>
  <PresentationFormat>宽屏</PresentationFormat>
  <Paragraphs>258</Paragraphs>
  <Slides>23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4" baseType="lpstr">
      <vt:lpstr>等线</vt:lpstr>
      <vt:lpstr>华文行楷</vt:lpstr>
      <vt:lpstr>微软雅黑</vt:lpstr>
      <vt:lpstr>Arial</vt:lpstr>
      <vt:lpstr>Calibri</vt:lpstr>
      <vt:lpstr>Cambria Math</vt:lpstr>
      <vt:lpstr>Times New Roman</vt:lpstr>
      <vt:lpstr>Wingdings</vt:lpstr>
      <vt:lpstr>数学物理科学部 模板</vt:lpstr>
      <vt:lpstr>AxMath</vt:lpstr>
      <vt:lpstr>Equation.AxMath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Lin Hou-Yuan</cp:lastModifiedBy>
  <cp:revision>318</cp:revision>
  <dcterms:created xsi:type="dcterms:W3CDTF">2022-10-24T14:28:29Z</dcterms:created>
  <dcterms:modified xsi:type="dcterms:W3CDTF">2023-08-15T16:32:31Z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